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9" r:id="rId2"/>
    <p:sldId id="353" r:id="rId3"/>
    <p:sldId id="380" r:id="rId4"/>
    <p:sldId id="388" r:id="rId5"/>
    <p:sldId id="386" r:id="rId6"/>
    <p:sldId id="387" r:id="rId7"/>
    <p:sldId id="360" r:id="rId8"/>
    <p:sldId id="381" r:id="rId9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6600"/>
    <a:srgbClr val="004257"/>
    <a:srgbClr val="CC3300"/>
    <a:srgbClr val="99FF33"/>
    <a:srgbClr val="FFFF66"/>
    <a:srgbClr val="D05400"/>
    <a:srgbClr val="005874"/>
    <a:srgbClr val="006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4" autoAdjust="0"/>
    <p:restoredTop sz="95859" autoAdjust="0"/>
  </p:normalViewPr>
  <p:slideViewPr>
    <p:cSldViewPr snapToGrid="0">
      <p:cViewPr varScale="1">
        <p:scale>
          <a:sx n="106" d="100"/>
          <a:sy n="106" d="100"/>
        </p:scale>
        <p:origin x="54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48" y="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666BA82-3C5F-634F-8909-0D6A52572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582EBE-6EE7-C34F-9AB4-311EC45CBC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E0605-EA10-D847-B7BB-634102B76E68}" type="datetimeFigureOut">
              <a:rPr lang="fr-FR" smtClean="0"/>
              <a:t>01/05/2018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D989C8-0EE2-0440-887E-1260CAC81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B246C0-D7D9-D549-A466-5EABEDA8F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F976-5F57-0140-ADEB-790BB550D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9641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7602-9CFB-4034-9B75-02491035401E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E3ACB-8267-4EEF-9288-07A9541468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71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3212" cy="2314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14400" y="3300414"/>
            <a:ext cx="7315200" cy="276999"/>
          </a:xfr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92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9D54BF21-3CFF-4AE6-9125-D97F3DCBA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4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36F46A4-5929-4D2B-AC14-8F153024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61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36F46A4-5929-4D2B-AC14-8F153024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36F46A4-5929-4D2B-AC14-8F153024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2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36F46A4-5929-4D2B-AC14-8F153024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207963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DC19B4D4-15A3-4C64-A20B-E6F1D833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7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6188" y="153988"/>
            <a:ext cx="4113212" cy="2314575"/>
          </a:xfrm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36F46A4-5929-4D2B-AC14-8F153024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1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FE9B6-AD35-489B-8618-982DC8BEE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23EB3A-8D80-47C2-BA07-572B89F74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5451E-7131-463A-B19D-189F9C56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1FA78-6CF6-42B2-A0BB-DB7A1700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E8D0B-E7F1-480A-B540-3C1041AF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3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DA213-740B-490D-BC7D-152BE39D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6FBE89-DEC2-445C-B802-EA1F3A132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19D5F-0B2D-4BB6-AA2B-8EACA16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4C132-DA04-4B54-92BF-2A357DF5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E4E78E-440F-4C44-B70B-0D280BF1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9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75823B-2558-4289-84EA-FA4122DC4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9A164-3313-48B0-9A61-91D8B57BC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3AA6B-138E-4A41-97A9-93A2B332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69DF6-311F-4D84-82D8-48D40102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E3E8A-1F9A-4064-B2A5-063B6B09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2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B2840-AD1D-4857-B681-4A9EA243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A42D8-30BA-422D-9808-55E0AD9A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69A56-39AB-4725-9C9A-9A0B031A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6767B3-15E2-4C87-8442-75C48E0D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03173-D0C9-4F50-B6F9-B1FCFB6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413E2-41CC-4867-8459-92163EDD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531710-771A-496B-8A26-D25504D2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10FDB2-091B-4563-BDE6-8CBD986E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7CEA1-0C4A-4D6B-B016-44976E80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0249BA-B784-4D20-8E69-3CB0CE84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38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22923-5BAA-411C-84E0-3FF32AA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93E81-988C-4250-B0D0-F33DCC9AB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85DE71-ABAC-4736-BD14-5FF79EBA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8A4963-F16C-404A-92EB-8E500652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C7D53C-CF58-4729-AE61-02A1B3C0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194E3-35A7-46DE-A72F-BBA66B45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9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8CA0F-A274-4BDD-A558-488163EF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8370F0-8577-44F5-805D-042E2D92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94A1F-3E7F-477B-BBDB-582FB22CA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846B53-DEC1-443C-A204-BEB2BDD7B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0E1523-5B71-49B2-A62B-416305B61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B3C49F-2C2D-4F30-A661-F40E2F3D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349499-5832-48B1-827D-E2735B8D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1FE7BC-2BE6-4343-B8F2-6EEC60CA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5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C8259-9105-4685-B770-C5B72924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E40A74-B262-4799-8877-F35401CB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1F6275-2C47-4E13-AD55-2240AAD5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AF38DF-EB14-4FF2-B9F0-1D0C7C66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1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54158C-2AE7-43AE-A08B-5483E340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94D563-E7AB-4234-B734-47A74D89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A83628-0D48-4357-B90C-B1ECBA81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6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A5128-F564-4682-959A-63CB25DB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721E8-DC9A-40F9-AC41-2AA28AAD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25EED2-F145-441D-A540-7C731275C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F4ABC-150E-432B-95FF-2ECAE993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1AA740-931E-4BC2-8D6E-442BC96C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4DD565-F1FD-4BDE-A623-0D3E2460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3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8446C-C6F1-4691-AC3C-3AE16A8D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7A6480-BDC2-4C53-86EF-70693C245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7735D0-3AD1-4406-8F60-D463DC5B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BFB0B2-6D0B-4CE8-9D7E-B9E58512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CFC635-EAA1-4DBD-A34D-57875DA1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076D34-2315-43B1-ADBC-9EE79695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F0A59E-A2B8-4A34-8987-BB546D0F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611A41-2BB4-4075-8444-C3F8BFC5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525A8-EC3A-4746-9779-DCA4D4CEF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9B1E-6F72-4983-971F-2BE997EE505A}" type="datetimeFigureOut">
              <a:rPr lang="fr-FR" smtClean="0"/>
              <a:pPr/>
              <a:t>01/05/2018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4B6D7-C412-4624-9E3A-086049FEB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24424-657F-41F2-BDA1-8E0B4D9F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7356-15FA-4D56-8509-05E67EE33D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jp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6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13.jp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13.jp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ecuritas logo">
            <a:extLst>
              <a:ext uri="{FF2B5EF4-FFF2-40B4-BE49-F238E27FC236}">
                <a16:creationId xmlns:a16="http://schemas.microsoft.com/office/drawing/2014/main" id="{C234E8D7-AAD7-44D6-89B6-C756B470B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0" t="-8946" r="-1499" b="-16802"/>
          <a:stretch/>
        </p:blipFill>
        <p:spPr bwMode="auto">
          <a:xfrm>
            <a:off x="4509483" y="2547783"/>
            <a:ext cx="3187058" cy="65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A5A2FD9-E418-4605-8B70-5C6155A66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" b="7661"/>
          <a:stretch/>
        </p:blipFill>
        <p:spPr bwMode="auto">
          <a:xfrm>
            <a:off x="4820801" y="3533784"/>
            <a:ext cx="2564421" cy="9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DC7EF8BC-4203-4C28-AB17-B1283410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06" y="3686422"/>
            <a:ext cx="2965124" cy="106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6BCB9A96-4506-4166-A03B-EDF675C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59" y="2666131"/>
            <a:ext cx="2564421" cy="71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34" descr="Gabriela Frey">
            <a:extLst>
              <a:ext uri="{FF2B5EF4-FFF2-40B4-BE49-F238E27FC236}">
                <a16:creationId xmlns:a16="http://schemas.microsoft.com/office/drawing/2014/main" id="{0C2B7585-28EF-480A-8C8F-9DC8C4682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" t="-10897" r="-1398" b="-6064"/>
          <a:stretch/>
        </p:blipFill>
        <p:spPr bwMode="auto">
          <a:xfrm>
            <a:off x="287246" y="2785246"/>
            <a:ext cx="3187058" cy="95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089925B-7FB9-4428-B5DC-DE2F56168660}"/>
              </a:ext>
            </a:extLst>
          </p:cNvPr>
          <p:cNvSpPr txBox="1"/>
          <p:nvPr/>
        </p:nvSpPr>
        <p:spPr>
          <a:xfrm>
            <a:off x="3815208" y="442533"/>
            <a:ext cx="6459737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1" b="1" spc="601" dirty="0">
                <a:solidFill>
                  <a:srgbClr val="CC3300"/>
                </a:solidFill>
                <a:latin typeface="Lucida Sans" panose="020B0602030504020204" pitchFamily="34" charset="0"/>
              </a:rPr>
              <a:t>Nos Partenaires 2018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9AE97CC-66EA-474E-BCAA-8534009E44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05" t="8463" r="8525" b="18822"/>
          <a:stretch/>
        </p:blipFill>
        <p:spPr>
          <a:xfrm>
            <a:off x="315286" y="5676941"/>
            <a:ext cx="3020489" cy="967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31" descr="Logo Stadt Bern, zur Startseite">
            <a:extLst>
              <a:ext uri="{FF2B5EF4-FFF2-40B4-BE49-F238E27FC236}">
                <a16:creationId xmlns:a16="http://schemas.microsoft.com/office/drawing/2014/main" id="{7C08BB2B-499D-4E4B-86F3-3DD2C7C4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7" t="-12732" r="-3347" b="-13426"/>
          <a:stretch/>
        </p:blipFill>
        <p:spPr bwMode="auto">
          <a:xfrm>
            <a:off x="9263168" y="1198655"/>
            <a:ext cx="2209596" cy="115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02BDCFB0-F606-464B-A846-5953AEC16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" t="-11717" r="-2015" b="-9214"/>
          <a:stretch/>
        </p:blipFill>
        <p:spPr bwMode="auto">
          <a:xfrm>
            <a:off x="4265532" y="1306854"/>
            <a:ext cx="3943351" cy="94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F79D0ED-C7BA-4B7F-977C-70B26BFF43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24966" r="12155" b="23192"/>
          <a:stretch/>
        </p:blipFill>
        <p:spPr>
          <a:xfrm>
            <a:off x="398688" y="4277035"/>
            <a:ext cx="2853682" cy="94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A122A4D-49C8-4DCA-9B1A-CA31F8AFD36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t="-12357" r="-3612" b="-9450"/>
          <a:stretch/>
        </p:blipFill>
        <p:spPr>
          <a:xfrm>
            <a:off x="4252077" y="4747472"/>
            <a:ext cx="3688418" cy="902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9" descr="Losinger - Marazzi">
            <a:extLst>
              <a:ext uri="{FF2B5EF4-FFF2-40B4-BE49-F238E27FC236}">
                <a16:creationId xmlns:a16="http://schemas.microsoft.com/office/drawing/2014/main" id="{3576C989-0D01-45A2-8066-2C0074831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4" t="-10327" r="-6442" b="-6303"/>
          <a:stretch/>
        </p:blipFill>
        <p:spPr bwMode="auto">
          <a:xfrm>
            <a:off x="9358316" y="5056968"/>
            <a:ext cx="2019300" cy="1671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FDD577-9CEF-467B-977F-89004FE253F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pic>
        <p:nvPicPr>
          <p:cNvPr id="7" name="Image 6" descr="Une image contenant objet, horloge&#10;&#10;Description générée avec un niveau de confiance très élevé">
            <a:extLst>
              <a:ext uri="{FF2B5EF4-FFF2-40B4-BE49-F238E27FC236}">
                <a16:creationId xmlns:a16="http://schemas.microsoft.com/office/drawing/2014/main" id="{C8831D4F-E8BB-43DE-8751-2A5EFBE86B3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4126" r="1874" b="14468"/>
          <a:stretch/>
        </p:blipFill>
        <p:spPr>
          <a:xfrm>
            <a:off x="4265531" y="6007752"/>
            <a:ext cx="3674964" cy="677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Grafik 1">
            <a:extLst>
              <a:ext uri="{FF2B5EF4-FFF2-40B4-BE49-F238E27FC236}">
                <a16:creationId xmlns:a16="http://schemas.microsoft.com/office/drawing/2014/main" id="{083ECBDD-9FD3-4317-AE18-E3A219CF9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/>
        </p:blipFill>
        <p:spPr bwMode="auto">
          <a:xfrm>
            <a:off x="342967" y="1333356"/>
            <a:ext cx="2965124" cy="9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BE7639A-5DF8-4786-9D06-41B795DBF444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</p:spTree>
    <p:extLst>
      <p:ext uri="{BB962C8B-B14F-4D97-AF65-F5344CB8AC3E}">
        <p14:creationId xmlns:p14="http://schemas.microsoft.com/office/powerpoint/2010/main" val="31397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extérieur, ciel&#10;&#10;Description générée avec un niveau de confiance élevé">
            <a:extLst>
              <a:ext uri="{FF2B5EF4-FFF2-40B4-BE49-F238E27FC236}">
                <a16:creationId xmlns:a16="http://schemas.microsoft.com/office/drawing/2014/main" id="{36CAEA98-58D0-4F43-A942-0E91AEFAE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r="4442" b="8668"/>
          <a:stretch/>
        </p:blipFill>
        <p:spPr>
          <a:xfrm>
            <a:off x="54044" y="1663493"/>
            <a:ext cx="4182700" cy="518574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28DE0A-818A-4046-B0B6-4FDAB78001FA}"/>
              </a:ext>
            </a:extLst>
          </p:cNvPr>
          <p:cNvSpPr txBox="1"/>
          <p:nvPr/>
        </p:nvSpPr>
        <p:spPr>
          <a:xfrm>
            <a:off x="2882652" y="460968"/>
            <a:ext cx="8324850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1" b="1" spc="300" dirty="0">
                <a:solidFill>
                  <a:srgbClr val="CC3300"/>
                </a:solidFill>
                <a:latin typeface="Lucida Sans" panose="020B0602030504020204" pitchFamily="34" charset="0"/>
              </a:rPr>
              <a:t>Notre prochaine soirée en Mai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CD867-54BE-4192-9E48-29DD405D6D7B}"/>
              </a:ext>
            </a:extLst>
          </p:cNvPr>
          <p:cNvSpPr/>
          <p:nvPr/>
        </p:nvSpPr>
        <p:spPr>
          <a:xfrm>
            <a:off x="180053" y="1021477"/>
            <a:ext cx="802238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fr-FR" sz="2800" spc="300" dirty="0">
                <a:solidFill>
                  <a:srgbClr val="000000"/>
                </a:solidFill>
                <a:latin typeface="Trebuchet MS" panose="020B0603020202020204" pitchFamily="34" charset="0"/>
              </a:rPr>
              <a:t>Jeudi </a:t>
            </a:r>
            <a:r>
              <a:rPr lang="fr-FR" sz="2800" b="1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31 Mai </a:t>
            </a:r>
            <a:r>
              <a:rPr lang="fr-FR" sz="2800" spc="300" dirty="0">
                <a:solidFill>
                  <a:srgbClr val="000000"/>
                </a:solidFill>
                <a:latin typeface="Trebuchet MS" panose="020B0603020202020204" pitchFamily="34" charset="0"/>
              </a:rPr>
              <a:t>2018 au Freies Gymnasium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F5E509-FFE1-4D42-8F5A-783A0A1FB689}"/>
              </a:ext>
            </a:extLst>
          </p:cNvPr>
          <p:cNvSpPr/>
          <p:nvPr/>
        </p:nvSpPr>
        <p:spPr>
          <a:xfrm>
            <a:off x="4604180" y="3137217"/>
            <a:ext cx="7220384" cy="1050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fr-FR" sz="2800" dirty="0">
                <a:latin typeface="Trebuchet MS" panose="020B0603020202020204" pitchFamily="34" charset="0"/>
              </a:rPr>
              <a:t>Un adolescent rebelle et solitaire découvre l’univers poétique du graffiti.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1B5058-4E26-5146-B4FB-1D85740CA7C6}"/>
              </a:ext>
            </a:extLst>
          </p:cNvPr>
          <p:cNvSpPr txBox="1"/>
          <p:nvPr/>
        </p:nvSpPr>
        <p:spPr>
          <a:xfrm>
            <a:off x="5414424" y="1768573"/>
            <a:ext cx="657036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fr-FR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Accueil</a:t>
            </a:r>
            <a:r>
              <a:rPr lang="fr-F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à </a:t>
            </a:r>
            <a:r>
              <a:rPr lang="fr-FR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18h15 </a:t>
            </a:r>
            <a:r>
              <a:rPr lang="fr-F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pour le buffet dinatoire</a:t>
            </a:r>
          </a:p>
          <a:p>
            <a:pPr algn="ctr">
              <a:lnSpc>
                <a:spcPts val="4300"/>
              </a:lnSpc>
            </a:pPr>
            <a:r>
              <a:rPr lang="fr-FR" sz="2800" spc="300" dirty="0">
                <a:latin typeface="Trebuchet MS" panose="020B0603020202020204" pitchFamily="34" charset="0"/>
              </a:rPr>
              <a:t>Projection</a:t>
            </a:r>
            <a:r>
              <a:rPr lang="fr-FR" sz="2800" spc="300" dirty="0">
                <a:solidFill>
                  <a:srgbClr val="000000"/>
                </a:solidFill>
                <a:latin typeface="Trebuchet MS" panose="020B0603020202020204" pitchFamily="34" charset="0"/>
              </a:rPr>
              <a:t> du </a:t>
            </a:r>
            <a:r>
              <a:rPr lang="fr-FR" sz="2800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film</a:t>
            </a:r>
            <a:r>
              <a:rPr lang="fr-FR" sz="2800" spc="300" dirty="0">
                <a:solidFill>
                  <a:srgbClr val="000000"/>
                </a:solidFill>
                <a:latin typeface="Trebuchet MS" panose="020B0603020202020204" pitchFamily="34" charset="0"/>
              </a:rPr>
              <a:t> à </a:t>
            </a:r>
            <a:r>
              <a:rPr lang="fr-FR" sz="2800" b="1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19h</a:t>
            </a:r>
            <a:endParaRPr lang="fr-FR" sz="180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A596EB-C131-46EC-9AA8-E73434B5A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C169A7-E4C8-44E1-BEB7-BA3597E12FF2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269A7E-6797-4258-97E3-60EBF423A81E}"/>
              </a:ext>
            </a:extLst>
          </p:cNvPr>
          <p:cNvSpPr/>
          <p:nvPr/>
        </p:nvSpPr>
        <p:spPr>
          <a:xfrm>
            <a:off x="4804922" y="5491757"/>
            <a:ext cx="6795036" cy="10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00"/>
              </a:lnSpc>
            </a:pPr>
            <a:r>
              <a:rPr lang="fr-FR" sz="2950" b="1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Présentation</a:t>
            </a:r>
            <a:r>
              <a:rPr lang="fr-FR" sz="2950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950" spc="300" dirty="0">
                <a:latin typeface="Trebuchet MS" panose="020B0603020202020204" pitchFamily="34" charset="0"/>
              </a:rPr>
              <a:t>:</a:t>
            </a:r>
            <a:r>
              <a:rPr lang="fr-FR" sz="2950" spc="3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950" dirty="0">
                <a:latin typeface="Trebuchet MS" panose="020B0603020202020204" pitchFamily="34" charset="0"/>
              </a:rPr>
              <a:t>Le street art  </a:t>
            </a:r>
          </a:p>
          <a:p>
            <a:pPr lvl="0">
              <a:lnSpc>
                <a:spcPts val="3700"/>
              </a:lnSpc>
            </a:pPr>
            <a:r>
              <a:rPr lang="fr-FR" sz="2950" dirty="0">
                <a:latin typeface="Trebuchet MS" panose="020B0603020202020204" pitchFamily="34" charset="0"/>
              </a:rPr>
              <a:t>                 « Vandalisme » ou « Art « 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50C6C-7739-4B73-8011-8DCD8EB2A274}"/>
              </a:ext>
            </a:extLst>
          </p:cNvPr>
          <p:cNvSpPr/>
          <p:nvPr/>
        </p:nvSpPr>
        <p:spPr>
          <a:xfrm>
            <a:off x="4232282" y="4554384"/>
            <a:ext cx="7905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« Un premier film impressionnant de maîtrise. »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02D60-A668-4168-87DD-EE95BE225206}"/>
              </a:ext>
            </a:extLst>
          </p:cNvPr>
          <p:cNvSpPr/>
          <p:nvPr/>
        </p:nvSpPr>
        <p:spPr>
          <a:xfrm>
            <a:off x="10884087" y="5028796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" panose="020B0602030504020204" pitchFamily="34" charset="0"/>
              </a:rPr>
              <a:t>Première</a:t>
            </a:r>
          </a:p>
        </p:txBody>
      </p:sp>
    </p:spTree>
    <p:extLst>
      <p:ext uri="{BB962C8B-B14F-4D97-AF65-F5344CB8AC3E}">
        <p14:creationId xmlns:p14="http://schemas.microsoft.com/office/powerpoint/2010/main" val="16142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D81E7137-3327-40D3-BD6A-79329E5E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124"/>
            <a:ext cx="6990777" cy="57688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2E69-E8E3-4F2E-9F14-02F0B01250ED}"/>
              </a:ext>
            </a:extLst>
          </p:cNvPr>
          <p:cNvSpPr txBox="1"/>
          <p:nvPr/>
        </p:nvSpPr>
        <p:spPr>
          <a:xfrm>
            <a:off x="4187451" y="453902"/>
            <a:ext cx="57152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spc="600" dirty="0">
                <a:solidFill>
                  <a:srgbClr val="CC3300"/>
                </a:solidFill>
                <a:latin typeface="Lucida Sans" panose="020B0602030504020204" pitchFamily="34" charset="0"/>
              </a:rPr>
              <a:t>Palestine et Israël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CF6FA-EB2F-4C38-A7C2-C544E109E8B0}"/>
              </a:ext>
            </a:extLst>
          </p:cNvPr>
          <p:cNvSpPr/>
          <p:nvPr/>
        </p:nvSpPr>
        <p:spPr>
          <a:xfrm>
            <a:off x="6998329" y="1911757"/>
            <a:ext cx="53393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3000" dirty="0">
                <a:latin typeface="Trebuchet MS" panose="020B0603020202020204" pitchFamily="34" charset="0"/>
              </a:rPr>
              <a:t>Environ </a:t>
            </a:r>
            <a:r>
              <a:rPr lang="fr-FR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15 km </a:t>
            </a:r>
            <a:r>
              <a:rPr lang="fr-FR" sz="3000" dirty="0">
                <a:latin typeface="Trebuchet MS" panose="020B0603020202020204" pitchFamily="34" charset="0"/>
              </a:rPr>
              <a:t>sépare</a:t>
            </a:r>
          </a:p>
          <a:p>
            <a:pPr>
              <a:lnSpc>
                <a:spcPct val="250000"/>
              </a:lnSpc>
            </a:pPr>
            <a:r>
              <a:rPr lang="fr-FR" sz="3000" dirty="0">
                <a:latin typeface="Trebuchet MS" panose="020B0603020202020204" pitchFamily="34" charset="0"/>
              </a:rPr>
              <a:t>l</a:t>
            </a:r>
            <a:r>
              <a:rPr lang="fr-FR" sz="3000" dirty="0">
                <a:effectLst/>
                <a:latin typeface="Trebuchet MS" panose="020B0603020202020204" pitchFamily="34" charset="0"/>
              </a:rPr>
              <a:t>e zoo de </a:t>
            </a:r>
            <a:r>
              <a:rPr lang="fr-FR" sz="3000" dirty="0">
                <a:solidFill>
                  <a:srgbClr val="0070C0"/>
                </a:solidFill>
                <a:effectLst/>
                <a:latin typeface="Trebuchet MS" panose="020B0603020202020204" pitchFamily="34" charset="0"/>
              </a:rPr>
              <a:t>Qalqilya</a:t>
            </a:r>
            <a:r>
              <a:rPr lang="fr-FR" sz="3000" dirty="0">
                <a:effectLst/>
                <a:latin typeface="Trebuchet MS" panose="020B0603020202020204" pitchFamily="34" charset="0"/>
              </a:rPr>
              <a:t> (Palestine) </a:t>
            </a:r>
          </a:p>
          <a:p>
            <a:pPr>
              <a:lnSpc>
                <a:spcPct val="250000"/>
              </a:lnSpc>
            </a:pPr>
            <a:r>
              <a:rPr lang="fr-FR" sz="3000" dirty="0">
                <a:latin typeface="Trebuchet MS" panose="020B0603020202020204" pitchFamily="34" charset="0"/>
              </a:rPr>
              <a:t>du zoo de </a:t>
            </a:r>
            <a:r>
              <a:rPr lang="fr-FR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Tel</a:t>
            </a:r>
            <a:r>
              <a:rPr lang="fr-FR" sz="3000" dirty="0">
                <a:latin typeface="Trebuchet MS" panose="020B0603020202020204" pitchFamily="34" charset="0"/>
              </a:rPr>
              <a:t> </a:t>
            </a:r>
            <a:r>
              <a:rPr lang="fr-FR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Aviv</a:t>
            </a:r>
            <a:r>
              <a:rPr lang="fr-FR" sz="3000" dirty="0">
                <a:latin typeface="Trebuchet MS" panose="020B0603020202020204" pitchFamily="34" charset="0"/>
              </a:rPr>
              <a:t> (Israël)</a:t>
            </a:r>
            <a:endParaRPr lang="fr-FR" sz="30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1A8C8003-AE85-4A60-8099-7C217741F4E9}"/>
              </a:ext>
            </a:extLst>
          </p:cNvPr>
          <p:cNvSpPr/>
          <p:nvPr/>
        </p:nvSpPr>
        <p:spPr>
          <a:xfrm>
            <a:off x="3194493" y="2737422"/>
            <a:ext cx="183356" cy="16748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77F5F6D-4734-4519-8B69-AB844BD3D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056" y="3120779"/>
            <a:ext cx="195089" cy="1767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1D9206A-53E9-4BE2-889E-7991C645426E}"/>
              </a:ext>
            </a:extLst>
          </p:cNvPr>
          <p:cNvSpPr txBox="1"/>
          <p:nvPr/>
        </p:nvSpPr>
        <p:spPr>
          <a:xfrm>
            <a:off x="3289947" y="2676772"/>
            <a:ext cx="13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Lucida Sans" panose="020B0602030504020204" pitchFamily="34" charset="0"/>
              </a:rPr>
              <a:t>Zoo de </a:t>
            </a:r>
          </a:p>
          <a:p>
            <a:r>
              <a:rPr lang="fr-FR" b="1" dirty="0">
                <a:solidFill>
                  <a:srgbClr val="C00000"/>
                </a:solidFill>
                <a:latin typeface="Lucida Sans" panose="020B0602030504020204" pitchFamily="34" charset="0"/>
              </a:rPr>
              <a:t>Qalqilya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F24451-C4B1-44BC-8380-2205B9CAED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32" y="1794606"/>
            <a:ext cx="702491" cy="10779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0BE1E16-1FE3-471D-9E72-D34996979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274" y="1972110"/>
            <a:ext cx="701101" cy="10790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87181AC-B428-4B17-89FF-0D51A98A0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3290" y="4769653"/>
            <a:ext cx="1219200" cy="3714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299A82C-518C-468F-BC74-9C46362B14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229" y="1497743"/>
            <a:ext cx="2019300" cy="3905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A242760-A453-40D7-987E-51C33FF37CB6}"/>
              </a:ext>
            </a:extLst>
          </p:cNvPr>
          <p:cNvSpPr txBox="1"/>
          <p:nvPr/>
        </p:nvSpPr>
        <p:spPr>
          <a:xfrm>
            <a:off x="1537025" y="2872566"/>
            <a:ext cx="130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Lucida Sans" panose="020B0602030504020204" pitchFamily="34" charset="0"/>
              </a:rPr>
              <a:t>Zoo de </a:t>
            </a:r>
          </a:p>
          <a:p>
            <a:r>
              <a:rPr lang="fr-FR" b="1" dirty="0">
                <a:solidFill>
                  <a:srgbClr val="C00000"/>
                </a:solidFill>
                <a:latin typeface="Lucida Sans" panose="020B0602030504020204" pitchFamily="34" charset="0"/>
              </a:rPr>
              <a:t>Tel Aviv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258F71-B18F-496A-861B-62405DD08903}"/>
              </a:ext>
            </a:extLst>
          </p:cNvPr>
          <p:cNvSpPr txBox="1"/>
          <p:nvPr/>
        </p:nvSpPr>
        <p:spPr>
          <a:xfrm>
            <a:off x="203844" y="3599704"/>
            <a:ext cx="14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PALESTINE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48160B9-9952-4316-A21B-415E673A5DB3}"/>
              </a:ext>
            </a:extLst>
          </p:cNvPr>
          <p:cNvCxnSpPr/>
          <p:nvPr/>
        </p:nvCxnSpPr>
        <p:spPr>
          <a:xfrm flipV="1">
            <a:off x="1537025" y="3689166"/>
            <a:ext cx="2199541" cy="22118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3302DD8-7616-45F4-B119-C94DCDB820FB}"/>
              </a:ext>
            </a:extLst>
          </p:cNvPr>
          <p:cNvCxnSpPr/>
          <p:nvPr/>
        </p:nvCxnSpPr>
        <p:spPr>
          <a:xfrm>
            <a:off x="1537025" y="3910353"/>
            <a:ext cx="183133" cy="113242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9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2E69-E8E3-4F2E-9F14-02F0B01250ED}"/>
              </a:ext>
            </a:extLst>
          </p:cNvPr>
          <p:cNvSpPr txBox="1"/>
          <p:nvPr/>
        </p:nvSpPr>
        <p:spPr>
          <a:xfrm>
            <a:off x="3007279" y="433659"/>
            <a:ext cx="8075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spc="600" dirty="0">
                <a:solidFill>
                  <a:srgbClr val="CC3300"/>
                </a:solidFill>
                <a:latin typeface="Lucida Sans" panose="020B0602030504020204" pitchFamily="34" charset="0"/>
              </a:rPr>
              <a:t>Zoo-parc-musé de Qalqilia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43BEA-EC32-413F-BD65-CEA0D75C0739}"/>
              </a:ext>
            </a:extLst>
          </p:cNvPr>
          <p:cNvSpPr/>
          <p:nvPr/>
        </p:nvSpPr>
        <p:spPr>
          <a:xfrm>
            <a:off x="262601" y="1389513"/>
            <a:ext cx="6282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900" dirty="0">
                <a:solidFill>
                  <a:prstClr val="black"/>
                </a:solidFill>
                <a:latin typeface="Trebuchet MS" panose="020B0603020202020204" pitchFamily="34" charset="0"/>
              </a:rPr>
              <a:t>Un des rares lieux de divertissement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EB54D7-53F2-4839-BE9C-DCD3B5B82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0" t="2018"/>
          <a:stretch/>
        </p:blipFill>
        <p:spPr>
          <a:xfrm>
            <a:off x="6862527" y="1498261"/>
            <a:ext cx="5329473" cy="3370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44F84-0B49-4F79-B07A-1C43A84223DC}"/>
              </a:ext>
            </a:extLst>
          </p:cNvPr>
          <p:cNvSpPr/>
          <p:nvPr/>
        </p:nvSpPr>
        <p:spPr>
          <a:xfrm>
            <a:off x="690384" y="2224703"/>
            <a:ext cx="54264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900" dirty="0">
                <a:solidFill>
                  <a:prstClr val="black"/>
                </a:solidFill>
                <a:latin typeface="Trebuchet MS" panose="020B0603020202020204" pitchFamily="34" charset="0"/>
              </a:rPr>
              <a:t>Superficie du parc 3,6 hectares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CEE95-F47A-4195-AD0D-471F4D98B0C1}"/>
              </a:ext>
            </a:extLst>
          </p:cNvPr>
          <p:cNvSpPr/>
          <p:nvPr/>
        </p:nvSpPr>
        <p:spPr>
          <a:xfrm>
            <a:off x="510547" y="6147342"/>
            <a:ext cx="11170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Musée</a:t>
            </a:r>
            <a:r>
              <a:rPr lang="fr-FR" sz="3000" dirty="0">
                <a:solidFill>
                  <a:prstClr val="black"/>
                </a:solidFill>
                <a:latin typeface="Trebuchet MS" panose="020B0603020202020204" pitchFamily="34" charset="0"/>
              </a:rPr>
              <a:t> des sciences, de la géologie, de l'espace, de l’agriculture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D02FB7-F0FC-438F-A000-F0D02926923C}"/>
              </a:ext>
            </a:extLst>
          </p:cNvPr>
          <p:cNvSpPr/>
          <p:nvPr/>
        </p:nvSpPr>
        <p:spPr>
          <a:xfrm>
            <a:off x="1893438" y="3138069"/>
            <a:ext cx="29028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latin typeface="Trebuchet MS" panose="020B0603020202020204" pitchFamily="34" charset="0"/>
              </a:rPr>
              <a:t>Visites scolaires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278DBD-98A8-4A20-99E7-F7833FD8E4B1}"/>
              </a:ext>
            </a:extLst>
          </p:cNvPr>
          <p:cNvSpPr/>
          <p:nvPr/>
        </p:nvSpPr>
        <p:spPr>
          <a:xfrm>
            <a:off x="203844" y="3996899"/>
            <a:ext cx="6282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prstClr val="black"/>
                </a:solidFill>
                <a:latin typeface="Trebuchet MS" panose="020B0603020202020204" pitchFamily="34" charset="0"/>
              </a:rPr>
              <a:t>Pour les </a:t>
            </a:r>
            <a:r>
              <a:rPr lang="fr-FR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enfants</a:t>
            </a:r>
            <a:r>
              <a:rPr lang="fr-FR" sz="3000" dirty="0">
                <a:solidFill>
                  <a:prstClr val="black"/>
                </a:solidFill>
                <a:latin typeface="Trebuchet MS" panose="020B0603020202020204" pitchFamily="34" charset="0"/>
              </a:rPr>
              <a:t> : </a:t>
            </a:r>
          </a:p>
          <a:p>
            <a:r>
              <a:rPr lang="fr-FR" sz="3000" dirty="0">
                <a:solidFill>
                  <a:prstClr val="black"/>
                </a:solidFill>
                <a:latin typeface="Trebuchet MS" panose="020B0603020202020204" pitchFamily="34" charset="0"/>
              </a:rPr>
              <a:t>		Jeux, parc, bassin d’eau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BD4844-0752-43F2-B58A-C7276282D04E}"/>
              </a:ext>
            </a:extLst>
          </p:cNvPr>
          <p:cNvSpPr/>
          <p:nvPr/>
        </p:nvSpPr>
        <p:spPr>
          <a:xfrm>
            <a:off x="510547" y="5337916"/>
            <a:ext cx="82740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900" b="1" dirty="0">
                <a:solidFill>
                  <a:srgbClr val="0070C0"/>
                </a:solidFill>
                <a:latin typeface="Trebuchet MS" panose="020B0603020202020204" pitchFamily="34" charset="0"/>
              </a:rPr>
              <a:t>1er</a:t>
            </a:r>
            <a:r>
              <a:rPr lang="fr-FR" sz="2900" dirty="0">
                <a:solidFill>
                  <a:prstClr val="black"/>
                </a:solidFill>
                <a:latin typeface="Trebuchet MS" panose="020B0603020202020204" pitchFamily="34" charset="0"/>
              </a:rPr>
              <a:t> centre médical palestinien pour les animaux</a:t>
            </a:r>
          </a:p>
        </p:txBody>
      </p:sp>
    </p:spTree>
    <p:extLst>
      <p:ext uri="{BB962C8B-B14F-4D97-AF65-F5344CB8AC3E}">
        <p14:creationId xmlns:p14="http://schemas.microsoft.com/office/powerpoint/2010/main" val="141880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2E69-E8E3-4F2E-9F14-02F0B01250ED}"/>
              </a:ext>
            </a:extLst>
          </p:cNvPr>
          <p:cNvSpPr txBox="1"/>
          <p:nvPr/>
        </p:nvSpPr>
        <p:spPr>
          <a:xfrm>
            <a:off x="2799001" y="429601"/>
            <a:ext cx="8492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spc="300" dirty="0">
                <a:solidFill>
                  <a:srgbClr val="CC3300"/>
                </a:solidFill>
                <a:latin typeface="Lucida Sans" panose="020B0602030504020204" pitchFamily="34" charset="0"/>
              </a:rPr>
              <a:t>Les animaux du zoo de Qalqilia</a:t>
            </a:r>
          </a:p>
        </p:txBody>
      </p:sp>
      <p:pic>
        <p:nvPicPr>
          <p:cNvPr id="6" name="Image 5" descr="Une image contenant phasianidé, gallinacé, oiseau, animal&#10;&#10;Description générée avec un niveau de confiance très élevé">
            <a:extLst>
              <a:ext uri="{FF2B5EF4-FFF2-40B4-BE49-F238E27FC236}">
                <a16:creationId xmlns:a16="http://schemas.microsoft.com/office/drawing/2014/main" id="{4F9AA885-CC9A-47FA-9A98-07CF08D368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7718" r="23005" b="23526"/>
          <a:stretch/>
        </p:blipFill>
        <p:spPr>
          <a:xfrm>
            <a:off x="0" y="3077702"/>
            <a:ext cx="2410179" cy="1973656"/>
          </a:xfrm>
          <a:prstGeom prst="rect">
            <a:avLst/>
          </a:prstGeom>
        </p:spPr>
      </p:pic>
      <p:pic>
        <p:nvPicPr>
          <p:cNvPr id="9" name="Image 8" descr="Une image contenant terrain, animal, hippopotame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ADC718DF-6FE4-41E9-AE00-20BEB7F2D2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8551" r="16770" b="9355"/>
          <a:stretch/>
        </p:blipFill>
        <p:spPr>
          <a:xfrm>
            <a:off x="-7095" y="1034747"/>
            <a:ext cx="2417274" cy="2041406"/>
          </a:xfrm>
          <a:prstGeom prst="rect">
            <a:avLst/>
          </a:prstGeom>
        </p:spPr>
      </p:pic>
      <p:pic>
        <p:nvPicPr>
          <p:cNvPr id="11" name="Image 10" descr="Une image contenant terrain, animal, bâtiment, mammifère&#10;&#10;Description générée avec un niveau de confiance très élevé">
            <a:extLst>
              <a:ext uri="{FF2B5EF4-FFF2-40B4-BE49-F238E27FC236}">
                <a16:creationId xmlns:a16="http://schemas.microsoft.com/office/drawing/2014/main" id="{1EB0E171-4DAD-4802-94C9-7D11A58E85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1" t="29043" r="27447" b="9835"/>
          <a:stretch/>
        </p:blipFill>
        <p:spPr>
          <a:xfrm>
            <a:off x="4945356" y="1030706"/>
            <a:ext cx="2896978" cy="4191755"/>
          </a:xfrm>
          <a:prstGeom prst="rect">
            <a:avLst/>
          </a:prstGeom>
        </p:spPr>
      </p:pic>
      <p:pic>
        <p:nvPicPr>
          <p:cNvPr id="15" name="Image 14" descr="Une image contenant animal, mammifère, herbe, primate&#10;&#10;Description générée avec un niveau de confiance très élevé">
            <a:extLst>
              <a:ext uri="{FF2B5EF4-FFF2-40B4-BE49-F238E27FC236}">
                <a16:creationId xmlns:a16="http://schemas.microsoft.com/office/drawing/2014/main" id="{29148E97-F4BC-4C05-A7AC-1105948A08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5121" r="9545" b="3762"/>
          <a:stretch/>
        </p:blipFill>
        <p:spPr>
          <a:xfrm>
            <a:off x="4537259" y="4993007"/>
            <a:ext cx="2562131" cy="1863444"/>
          </a:xfrm>
          <a:prstGeom prst="rect">
            <a:avLst/>
          </a:prstGeom>
        </p:spPr>
      </p:pic>
      <p:pic>
        <p:nvPicPr>
          <p:cNvPr id="18" name="Image 17" descr="Une image contenant animal, oiseau, oiseau de proie, assis&#10;&#10;Description générée avec un niveau de confiance très élevé">
            <a:extLst>
              <a:ext uri="{FF2B5EF4-FFF2-40B4-BE49-F238E27FC236}">
                <a16:creationId xmlns:a16="http://schemas.microsoft.com/office/drawing/2014/main" id="{78EF9EAA-4F32-4C85-9E3C-578577721C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16188" r="13366" b="5061"/>
          <a:stretch/>
        </p:blipFill>
        <p:spPr>
          <a:xfrm>
            <a:off x="-769" y="5052907"/>
            <a:ext cx="2410948" cy="1805093"/>
          </a:xfrm>
          <a:prstGeom prst="rect">
            <a:avLst/>
          </a:prstGeom>
        </p:spPr>
      </p:pic>
      <p:pic>
        <p:nvPicPr>
          <p:cNvPr id="20" name="Image 19" descr="Une image contenant animal, mammifère, clôture, terrain&#10;&#10;Description générée avec un niveau de confiance très élevé">
            <a:extLst>
              <a:ext uri="{FF2B5EF4-FFF2-40B4-BE49-F238E27FC236}">
                <a16:creationId xmlns:a16="http://schemas.microsoft.com/office/drawing/2014/main" id="{59F08329-DFC4-4B31-BAF9-F5D405B49E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t="6905" r="27276" b="-1588"/>
          <a:stretch/>
        </p:blipFill>
        <p:spPr>
          <a:xfrm>
            <a:off x="10486401" y="1034746"/>
            <a:ext cx="1705599" cy="2758655"/>
          </a:xfrm>
          <a:prstGeom prst="rect">
            <a:avLst/>
          </a:prstGeom>
        </p:spPr>
      </p:pic>
      <p:pic>
        <p:nvPicPr>
          <p:cNvPr id="28" name="Image 27" descr="Une image contenant animal, mammifère, bâtiment, debout&#10;&#10;Description générée avec un niveau de confiance très élevé">
            <a:extLst>
              <a:ext uri="{FF2B5EF4-FFF2-40B4-BE49-F238E27FC236}">
                <a16:creationId xmlns:a16="http://schemas.microsoft.com/office/drawing/2014/main" id="{556F7D40-E865-48F0-BAB3-BE1644670F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13430" r="32692" b="13269"/>
          <a:stretch/>
        </p:blipFill>
        <p:spPr>
          <a:xfrm>
            <a:off x="2407610" y="3615748"/>
            <a:ext cx="2562132" cy="3242252"/>
          </a:xfrm>
          <a:prstGeom prst="rect">
            <a:avLst/>
          </a:prstGeom>
        </p:spPr>
      </p:pic>
      <p:pic>
        <p:nvPicPr>
          <p:cNvPr id="30" name="Image 29" descr="Une image contenant clôture, extérieur, terrain, chien&#10;&#10;Description générée avec un niveau de confiance très élevé">
            <a:extLst>
              <a:ext uri="{FF2B5EF4-FFF2-40B4-BE49-F238E27FC236}">
                <a16:creationId xmlns:a16="http://schemas.microsoft.com/office/drawing/2014/main" id="{850F4AC2-E946-4F2F-B58F-5A67DC2E2A1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2" t="12146" r="15530" b="12416"/>
          <a:stretch/>
        </p:blipFill>
        <p:spPr>
          <a:xfrm>
            <a:off x="2410179" y="1033616"/>
            <a:ext cx="2528082" cy="2580583"/>
          </a:xfrm>
          <a:prstGeom prst="rect">
            <a:avLst/>
          </a:prstGeom>
        </p:spPr>
      </p:pic>
      <p:pic>
        <p:nvPicPr>
          <p:cNvPr id="32" name="Image 31" descr="Une image contenant clôture, animal, mammifère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068A3695-9177-45E8-AC4F-BA310813401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9231" r="20370" b="-302"/>
          <a:stretch/>
        </p:blipFill>
        <p:spPr>
          <a:xfrm>
            <a:off x="7842334" y="1030706"/>
            <a:ext cx="2644067" cy="305123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58E8B30-576C-48BB-ABF8-1DA18436142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306" r="11169"/>
          <a:stretch/>
        </p:blipFill>
        <p:spPr>
          <a:xfrm>
            <a:off x="9917667" y="3714750"/>
            <a:ext cx="2272420" cy="314325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1573532-8B6F-429D-84A6-8A4302A7960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976" t="-799" r="32258" b="-1"/>
          <a:stretch/>
        </p:blipFill>
        <p:spPr>
          <a:xfrm>
            <a:off x="7106486" y="3988764"/>
            <a:ext cx="2811182" cy="28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2E69-E8E3-4F2E-9F14-02F0B01250ED}"/>
              </a:ext>
            </a:extLst>
          </p:cNvPr>
          <p:cNvSpPr txBox="1"/>
          <p:nvPr/>
        </p:nvSpPr>
        <p:spPr>
          <a:xfrm>
            <a:off x="2776368" y="413832"/>
            <a:ext cx="85374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spc="300" dirty="0">
                <a:solidFill>
                  <a:srgbClr val="CC3300"/>
                </a:solidFill>
                <a:latin typeface="Lucida Sans" panose="020B0602030504020204" pitchFamily="34" charset="0"/>
              </a:rPr>
              <a:t>Les activités du zoo de Qalqilia</a:t>
            </a:r>
          </a:p>
        </p:txBody>
      </p:sp>
      <p:pic>
        <p:nvPicPr>
          <p:cNvPr id="3" name="Image 2" descr="Une image contenant arbre, extérieur, ciel, herbe&#10;&#10;Description générée avec un niveau de confiance très élevé">
            <a:extLst>
              <a:ext uri="{FF2B5EF4-FFF2-40B4-BE49-F238E27FC236}">
                <a16:creationId xmlns:a16="http://schemas.microsoft.com/office/drawing/2014/main" id="{1BE2B947-833A-478E-BD1C-2352B7C3FA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-2428" b="9275"/>
          <a:stretch/>
        </p:blipFill>
        <p:spPr>
          <a:xfrm>
            <a:off x="0" y="3817668"/>
            <a:ext cx="4943192" cy="3040332"/>
          </a:xfrm>
          <a:prstGeom prst="rect">
            <a:avLst/>
          </a:prstGeom>
        </p:spPr>
      </p:pic>
      <p:pic>
        <p:nvPicPr>
          <p:cNvPr id="5" name="Image 4" descr="Une image contenant arbre, extérieur, villégiature, enfant&#10;&#10;Description générée avec un niveau de confiance très élevé">
            <a:extLst>
              <a:ext uri="{FF2B5EF4-FFF2-40B4-BE49-F238E27FC236}">
                <a16:creationId xmlns:a16="http://schemas.microsoft.com/office/drawing/2014/main" id="{608391B6-3C5E-409A-9BCB-80CB007C22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5121" r="4716" b="15775"/>
          <a:stretch/>
        </p:blipFill>
        <p:spPr>
          <a:xfrm>
            <a:off x="6535144" y="1032991"/>
            <a:ext cx="5656855" cy="3546306"/>
          </a:xfrm>
          <a:prstGeom prst="rect">
            <a:avLst/>
          </a:prstGeom>
        </p:spPr>
      </p:pic>
      <p:pic>
        <p:nvPicPr>
          <p:cNvPr id="10" name="Image 9" descr="Une image contenant transport, auto tamponneuse, bâtiment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FB3232AE-1061-4DE2-9EDC-E648B217F5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33787" r="15098" b="20397"/>
          <a:stretch/>
        </p:blipFill>
        <p:spPr>
          <a:xfrm>
            <a:off x="0" y="1032991"/>
            <a:ext cx="6554709" cy="2794704"/>
          </a:xfrm>
          <a:prstGeom prst="rect">
            <a:avLst/>
          </a:prstGeom>
        </p:spPr>
      </p:pic>
      <p:pic>
        <p:nvPicPr>
          <p:cNvPr id="17" name="Image 16" descr="Une image contenant extérieur, arbre, terrain, rue&#10;&#10;Description générée avec un niveau de confiance très élevé">
            <a:extLst>
              <a:ext uri="{FF2B5EF4-FFF2-40B4-BE49-F238E27FC236}">
                <a16:creationId xmlns:a16="http://schemas.microsoft.com/office/drawing/2014/main" id="{0402397F-8F12-4774-90B0-30CD0C6C24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5504" r="36297" b="25808"/>
          <a:stretch/>
        </p:blipFill>
        <p:spPr>
          <a:xfrm>
            <a:off x="4225442" y="3827695"/>
            <a:ext cx="4065636" cy="3030305"/>
          </a:xfrm>
          <a:prstGeom prst="rect">
            <a:avLst/>
          </a:prstGeom>
        </p:spPr>
      </p:pic>
      <p:pic>
        <p:nvPicPr>
          <p:cNvPr id="21" name="Image 20" descr="Une image contenant arbre, extérieur, terrain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1B8E873C-8668-4511-B33A-03103BC0B2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3217" b="12141"/>
          <a:stretch/>
        </p:blipFill>
        <p:spPr>
          <a:xfrm>
            <a:off x="8311710" y="4316602"/>
            <a:ext cx="3880289" cy="25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7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F3D806-A8A7-4F86-A5D6-64A57A88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081CFB-BB2B-461B-8BAC-FCE8AC38D46A}"/>
              </a:ext>
            </a:extLst>
          </p:cNvPr>
          <p:cNvSpPr/>
          <p:nvPr/>
        </p:nvSpPr>
        <p:spPr>
          <a:xfrm>
            <a:off x="5395135" y="2237367"/>
            <a:ext cx="5930057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fr-FR" sz="3401" spc="300" dirty="0">
                <a:latin typeface="Trebuchet MS" panose="020B0603020202020204" pitchFamily="34" charset="0"/>
              </a:rPr>
              <a:t>Un film de Rani Massalha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E8388-2F5E-4560-A540-0443701285DF}"/>
              </a:ext>
            </a:extLst>
          </p:cNvPr>
          <p:cNvSpPr/>
          <p:nvPr/>
        </p:nvSpPr>
        <p:spPr>
          <a:xfrm>
            <a:off x="7045076" y="1445839"/>
            <a:ext cx="281497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fr-FR" sz="4000" spc="600" dirty="0">
                <a:solidFill>
                  <a:srgbClr val="0070C0"/>
                </a:solidFill>
                <a:latin typeface="Trebuchet MS" panose="020B0603020202020204" pitchFamily="34" charset="0"/>
              </a:rPr>
              <a:t>Girafada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6A696-9359-4A6D-8FC0-2B31E0D6C531}"/>
              </a:ext>
            </a:extLst>
          </p:cNvPr>
          <p:cNvSpPr/>
          <p:nvPr/>
        </p:nvSpPr>
        <p:spPr>
          <a:xfrm>
            <a:off x="5523010" y="3608749"/>
            <a:ext cx="6108877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fr-FR" sz="3000" spc="300" dirty="0">
                <a:latin typeface="Trebuchet MS" panose="020B0603020202020204" pitchFamily="34" charset="0"/>
              </a:rPr>
              <a:t>Saleh Bakri, Ahmad Bayatra</a:t>
            </a:r>
          </a:p>
          <a:p>
            <a:pPr>
              <a:lnSpc>
                <a:spcPct val="150000"/>
              </a:lnSpc>
            </a:pPr>
            <a:r>
              <a:rPr lang="fr-FR" sz="3000" spc="300" dirty="0">
                <a:latin typeface="Trebuchet MS" panose="020B0603020202020204" pitchFamily="34" charset="0"/>
              </a:rPr>
              <a:t>Laure De Clermont-Tonnerre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198DF-28D4-46EC-86A4-719FB31BA903}"/>
              </a:ext>
            </a:extLst>
          </p:cNvPr>
          <p:cNvSpPr/>
          <p:nvPr/>
        </p:nvSpPr>
        <p:spPr>
          <a:xfrm>
            <a:off x="7833030" y="2898628"/>
            <a:ext cx="1239065" cy="6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1" spc="300" dirty="0">
                <a:solidFill>
                  <a:prstClr val="black"/>
                </a:solidFill>
                <a:latin typeface="Trebuchet MS" panose="020B0603020202020204" pitchFamily="34" charset="0"/>
              </a:rPr>
              <a:t>avec</a:t>
            </a:r>
            <a:endParaRPr lang="fr-FR" sz="3401" spc="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E0C74-94F7-4958-A068-28E4984837F5}"/>
              </a:ext>
            </a:extLst>
          </p:cNvPr>
          <p:cNvSpPr/>
          <p:nvPr/>
        </p:nvSpPr>
        <p:spPr>
          <a:xfrm>
            <a:off x="4747830" y="5256543"/>
            <a:ext cx="7224666" cy="140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1" dirty="0">
                <a:latin typeface="Trebuchet MS" panose="020B0603020202020204" pitchFamily="34" charset="0"/>
              </a:rPr>
              <a:t>Inspiré de fait réel, un premier film </a:t>
            </a:r>
          </a:p>
          <a:p>
            <a:pPr>
              <a:lnSpc>
                <a:spcPct val="150000"/>
              </a:lnSpc>
            </a:pPr>
            <a:r>
              <a:rPr lang="fr-FR" sz="3401" dirty="0">
                <a:latin typeface="Trebuchet MS" panose="020B0603020202020204" pitchFamily="34" charset="0"/>
              </a:rPr>
              <a:t>qui pose de bonnes questions.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BB8DD3-58CF-4A10-8D3E-EC18ACEF3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7DA32D5-86CD-48DC-B9DD-E1B9373A49B8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F86676-C837-4BB7-8144-CEF1B835F2DA}"/>
              </a:ext>
            </a:extLst>
          </p:cNvPr>
          <p:cNvSpPr txBox="1"/>
          <p:nvPr/>
        </p:nvSpPr>
        <p:spPr>
          <a:xfrm>
            <a:off x="3076958" y="456755"/>
            <a:ext cx="7936239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1" b="1" spc="300" dirty="0">
                <a:solidFill>
                  <a:srgbClr val="CC3300"/>
                </a:solidFill>
                <a:latin typeface="Lucida Sans" panose="020B0602030504020204" pitchFamily="34" charset="0"/>
              </a:rPr>
              <a:t>Ce soir nous vous présentons</a:t>
            </a:r>
          </a:p>
        </p:txBody>
      </p:sp>
      <p:pic>
        <p:nvPicPr>
          <p:cNvPr id="7" name="Image 6" descr="Une image contenant mammifère, animal, girafe&#10;&#10;Description générée avec un niveau de confiance très élevé">
            <a:extLst>
              <a:ext uri="{FF2B5EF4-FFF2-40B4-BE49-F238E27FC236}">
                <a16:creationId xmlns:a16="http://schemas.microsoft.com/office/drawing/2014/main" id="{A582B2D1-6046-462A-A309-18A19C3F89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" b="2572"/>
          <a:stretch/>
        </p:blipFill>
        <p:spPr>
          <a:xfrm>
            <a:off x="133837" y="1110126"/>
            <a:ext cx="4338517" cy="56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1AC1E1B-3FFD-4D6B-83B2-1BA3037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4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52478-0384-44B8-AE7A-44717592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6167" r="3002" b="10432"/>
          <a:stretch/>
        </p:blipFill>
        <p:spPr>
          <a:xfrm>
            <a:off x="203844" y="54377"/>
            <a:ext cx="1694311" cy="9259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CC9E16-08B9-4F01-AB97-4D1DFEB021DE}"/>
              </a:ext>
            </a:extLst>
          </p:cNvPr>
          <p:cNvSpPr txBox="1"/>
          <p:nvPr/>
        </p:nvSpPr>
        <p:spPr>
          <a:xfrm>
            <a:off x="2675551" y="-75379"/>
            <a:ext cx="87390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00" b="1" spc="601" dirty="0">
                <a:solidFill>
                  <a:srgbClr val="006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Ciné-Débat-Rencontres de Berne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2E69-E8E3-4F2E-9F14-02F0B01250ED}"/>
              </a:ext>
            </a:extLst>
          </p:cNvPr>
          <p:cNvSpPr txBox="1"/>
          <p:nvPr/>
        </p:nvSpPr>
        <p:spPr>
          <a:xfrm>
            <a:off x="3827710" y="461104"/>
            <a:ext cx="6434735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1" b="1" spc="300" dirty="0">
                <a:solidFill>
                  <a:srgbClr val="CC3300"/>
                </a:solidFill>
                <a:latin typeface="Lucida Sans" panose="020B0602030504020204" pitchFamily="34" charset="0"/>
              </a:rPr>
              <a:t>Vétérinaire Sami </a:t>
            </a:r>
            <a:r>
              <a:rPr lang="fr-FR" sz="3401" b="1" spc="300" dirty="0" err="1">
                <a:solidFill>
                  <a:srgbClr val="CC3300"/>
                </a:solidFill>
                <a:latin typeface="Lucida Sans" panose="020B0602030504020204" pitchFamily="34" charset="0"/>
              </a:rPr>
              <a:t>Khader</a:t>
            </a:r>
            <a:endParaRPr lang="fr-FR" sz="3401" b="1" spc="300" dirty="0">
              <a:solidFill>
                <a:srgbClr val="CC3300"/>
              </a:solidFill>
              <a:latin typeface="Lucida Sans" panose="020B0602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DB963F-36AD-4204-99A9-DD756423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" y="1815737"/>
            <a:ext cx="7524666" cy="50480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D2536-65AB-4C50-BD31-34AB68FBC84A}"/>
              </a:ext>
            </a:extLst>
          </p:cNvPr>
          <p:cNvSpPr/>
          <p:nvPr/>
        </p:nvSpPr>
        <p:spPr>
          <a:xfrm>
            <a:off x="1157718" y="1151393"/>
            <a:ext cx="9876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spc="300" dirty="0">
                <a:solidFill>
                  <a:prstClr val="black"/>
                </a:solidFill>
                <a:latin typeface="Trebuchet MS" panose="020B0603020202020204" pitchFamily="34" charset="0"/>
              </a:rPr>
              <a:t>Sami </a:t>
            </a:r>
            <a:r>
              <a:rPr lang="fr-FR" sz="3200" spc="300" dirty="0" err="1">
                <a:solidFill>
                  <a:prstClr val="black"/>
                </a:solidFill>
                <a:latin typeface="Trebuchet MS" panose="020B0603020202020204" pitchFamily="34" charset="0"/>
              </a:rPr>
              <a:t>Khader</a:t>
            </a:r>
            <a:r>
              <a:rPr lang="fr-FR" sz="3200" spc="300" dirty="0">
                <a:solidFill>
                  <a:prstClr val="black"/>
                </a:solidFill>
                <a:latin typeface="Trebuchet MS" panose="020B0603020202020204" pitchFamily="34" charset="0"/>
              </a:rPr>
              <a:t> vétérinaire au zoo de </a:t>
            </a:r>
            <a:r>
              <a:rPr lang="fr-FR" sz="3200" spc="300" dirty="0" err="1">
                <a:solidFill>
                  <a:prstClr val="black"/>
                </a:solidFill>
                <a:latin typeface="Trebuchet MS" panose="020B0603020202020204" pitchFamily="34" charset="0"/>
              </a:rPr>
              <a:t>Qualqilia</a:t>
            </a:r>
            <a:endParaRPr lang="fr-FR" sz="3200" spc="3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FF0E1F-E86C-404C-9A3E-F4CA7B390589}"/>
              </a:ext>
            </a:extLst>
          </p:cNvPr>
          <p:cNvSpPr/>
          <p:nvPr/>
        </p:nvSpPr>
        <p:spPr>
          <a:xfrm>
            <a:off x="7843019" y="3104116"/>
            <a:ext cx="4304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3200" dirty="0">
                <a:solidFill>
                  <a:prstClr val="black"/>
                </a:solidFill>
                <a:latin typeface="Trebuchet MS" panose="020B0603020202020204" pitchFamily="34" charset="0"/>
              </a:rPr>
              <a:t>ayant inspiré </a:t>
            </a:r>
          </a:p>
          <a:p>
            <a:pPr lvl="0">
              <a:lnSpc>
                <a:spcPct val="150000"/>
              </a:lnSpc>
            </a:pPr>
            <a:r>
              <a:rPr lang="fr-FR" sz="3200" dirty="0">
                <a:solidFill>
                  <a:prstClr val="black"/>
                </a:solidFill>
                <a:latin typeface="Trebuchet MS" panose="020B0603020202020204" pitchFamily="34" charset="0"/>
              </a:rPr>
              <a:t>le personnage </a:t>
            </a:r>
          </a:p>
          <a:p>
            <a:pPr lvl="0">
              <a:lnSpc>
                <a:spcPct val="150000"/>
              </a:lnSpc>
            </a:pPr>
            <a:r>
              <a:rPr lang="fr-FR" sz="3200" dirty="0">
                <a:solidFill>
                  <a:prstClr val="black"/>
                </a:solidFill>
                <a:latin typeface="Trebuchet MS" panose="020B0603020202020204" pitchFamily="34" charset="0"/>
              </a:rPr>
              <a:t>de Yacine dans le film</a:t>
            </a:r>
          </a:p>
        </p:txBody>
      </p:sp>
    </p:spTree>
    <p:extLst>
      <p:ext uri="{BB962C8B-B14F-4D97-AF65-F5344CB8AC3E}">
        <p14:creationId xmlns:p14="http://schemas.microsoft.com/office/powerpoint/2010/main" val="2841391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25901</TotalTime>
  <Words>203</Words>
  <Application>Microsoft Office PowerPoint</Application>
  <PresentationFormat>Grand écran</PresentationFormat>
  <Paragraphs>50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Cambria Math</vt:lpstr>
      <vt:lpstr>Lucida Sans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Turc</dc:creator>
  <cp:lastModifiedBy>Laurence Turc</cp:lastModifiedBy>
  <cp:revision>1062</cp:revision>
  <cp:lastPrinted>2018-03-03T12:31:26Z</cp:lastPrinted>
  <dcterms:created xsi:type="dcterms:W3CDTF">2017-10-08T13:30:57Z</dcterms:created>
  <dcterms:modified xsi:type="dcterms:W3CDTF">2018-05-01T14:39:55Z</dcterms:modified>
</cp:coreProperties>
</file>