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473" r:id="rId3"/>
    <p:sldId id="360" r:id="rId4"/>
    <p:sldId id="476" r:id="rId5"/>
    <p:sldId id="477" r:id="rId6"/>
    <p:sldId id="478" r:id="rId7"/>
    <p:sldId id="479" r:id="rId8"/>
    <p:sldId id="480" r:id="rId9"/>
    <p:sldId id="48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505C-E743-4641-8E9C-64359107B8EC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A933B-790D-4449-BC49-87CA06EFC4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35C815A2-CB37-47EB-9191-70E0953A0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6238" y="868363"/>
            <a:ext cx="6173787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238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3313" y="777875"/>
            <a:ext cx="4924425" cy="2770188"/>
          </a:xfrm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A39CB386-27AF-4F5A-AC16-7C87F2CB4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1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1638" y="1463675"/>
            <a:ext cx="6270625" cy="3527425"/>
          </a:xfrm>
        </p:spPr>
      </p:sp>
    </p:spTree>
    <p:extLst>
      <p:ext uri="{BB962C8B-B14F-4D97-AF65-F5344CB8AC3E}">
        <p14:creationId xmlns:p14="http://schemas.microsoft.com/office/powerpoint/2010/main" val="12596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1638" y="153988"/>
            <a:ext cx="6297612" cy="3543300"/>
          </a:xfrm>
        </p:spPr>
      </p:sp>
    </p:spTree>
    <p:extLst>
      <p:ext uri="{BB962C8B-B14F-4D97-AF65-F5344CB8AC3E}">
        <p14:creationId xmlns:p14="http://schemas.microsoft.com/office/powerpoint/2010/main" val="36512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1638" y="153988"/>
            <a:ext cx="6024562" cy="3389312"/>
          </a:xfrm>
        </p:spPr>
      </p:sp>
    </p:spTree>
    <p:extLst>
      <p:ext uri="{BB962C8B-B14F-4D97-AF65-F5344CB8AC3E}">
        <p14:creationId xmlns:p14="http://schemas.microsoft.com/office/powerpoint/2010/main" val="293224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1638" y="153988"/>
            <a:ext cx="6167437" cy="3468687"/>
          </a:xfrm>
        </p:spPr>
      </p:sp>
    </p:spTree>
    <p:extLst>
      <p:ext uri="{BB962C8B-B14F-4D97-AF65-F5344CB8AC3E}">
        <p14:creationId xmlns:p14="http://schemas.microsoft.com/office/powerpoint/2010/main" val="135891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1638" y="153988"/>
            <a:ext cx="6045200" cy="3400425"/>
          </a:xfrm>
        </p:spPr>
      </p:sp>
    </p:spTree>
    <p:extLst>
      <p:ext uri="{BB962C8B-B14F-4D97-AF65-F5344CB8AC3E}">
        <p14:creationId xmlns:p14="http://schemas.microsoft.com/office/powerpoint/2010/main" val="198905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1638" y="153988"/>
            <a:ext cx="6297612" cy="3543300"/>
          </a:xfrm>
        </p:spPr>
      </p:sp>
    </p:spTree>
    <p:extLst>
      <p:ext uri="{BB962C8B-B14F-4D97-AF65-F5344CB8AC3E}">
        <p14:creationId xmlns:p14="http://schemas.microsoft.com/office/powerpoint/2010/main" val="233654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23F90-E89E-4FC7-9F76-815133CBA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D9A7E7-4B58-458C-A45F-FE309440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4F6D2-919D-4D4A-A564-17B9AF67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04424-C686-4324-B6D6-A287C7C0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5183A6-20FC-45E9-8133-90889E7C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39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274D2-F826-438C-8552-79314B85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3B14ED-3E8F-4A3C-8434-5F3D13572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158291-B583-4DA3-B031-4B2105CF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456A8-2602-4A9B-9E04-D406F46E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EB0195-D306-445E-9EF8-8185396C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CB8C1F-709F-406D-A34F-1D96BB10B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5EF6DE-A825-474C-8844-26D8F227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1A9EB-89D6-4C3B-9CB6-5E95D18F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B7C5B-EE54-4ED1-AA68-273B2D21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0B528-E955-47DC-ABD4-29A9E06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53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55B04-B61F-42FC-BF7D-450D1574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54C4-2D7A-4939-A845-6D2B3B39D6EB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3736-281B-432C-8376-3A854508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FF9B-6654-438A-B8EB-2236277F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0EEB-F918-43C4-B031-288A6476135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963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7F52-1129-4405-A7AF-521CA2EB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750A-D438-4C1E-9ED7-E3C0EF14693B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94243-7865-4F38-AE8C-2D3D7AEE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F9A15-1AFC-4620-9BA9-6C92248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9E86-A5CE-4E07-8353-A61EC7F9BB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0777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BD6B7-C541-4C68-B20C-F01D06FE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F1D9-190C-474E-8F67-BC7F99111F50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AE873-077A-4B0B-9FC0-F1737FF9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0256-F90A-4235-A796-0C5DD5F6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DE68-998B-4074-953B-F8936E1A472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80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52D680-B137-429D-AC18-35B03638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0C4D-4841-448D-ABF5-F18E10D1B1F7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32C777-9783-4146-8BA6-8A15DBD3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A5ECF-6416-403E-88C7-D459C7CA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AA23-95D2-49D7-A24D-05DD69A2D5A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0388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C93FBB-4B13-47E7-8E0B-DA0C8E85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AE0C-5B72-4895-9832-62AF54A95D20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DDFA9E-614C-4F4B-BDC5-49695CE2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BC27FD-AC56-4431-9080-4138FDB0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8B51-5265-4190-97A0-A4542206095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2824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B23699-ADCD-4179-8734-09D64C9D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CF3F-5032-496E-97CD-CA0B76FDE3EB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7D8176-7F43-497D-8DBD-7D00F0B0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6AB868-D28E-42F2-8D5D-D7D33F07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E999-DAB0-42E7-BC62-822F7802B22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1695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DC32CA-F47D-4BCD-9667-3B53BF33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E842-FA03-4DE3-8B13-97F274215CA2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D01C65-3D48-42B3-AC62-B6A3BD0A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139EBE-3F6C-4F3D-9BCB-6D2C5574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9411-961C-4D80-B187-103DA8DF75C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0283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16C887-96D9-4C3D-B81E-2F0AE633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B4E0-8371-4BB5-9A9F-4ABE3866F6A6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AC5486-9EEB-4FA0-BDE6-F27D8B50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D54267-E3B3-437E-96A0-8377B068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9234-46CD-4F9E-9DC9-6E204A281A3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6089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2FFBF-5E59-4A58-9776-BDC35956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92A4D2-62CF-4D6A-A9B3-A72A38111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AB9F5-92D3-4EFE-8AA9-C2EE556D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3CD57-32D5-493F-A0A8-EBCF42F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EDCB4-0A18-4151-A936-9B8343C1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1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C5E529-F82D-4020-A2BA-619036DB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B23B-6EB0-4E39-88D1-E8A6746E7F59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D1739C-D51B-4517-9F2E-0C8D9883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48BFD3-8FEE-4685-A3DC-CE7BAF65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C10C-E9DC-4F57-A710-F1DA0496C76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0159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70DA-6180-49D4-ABCD-70EEF2F3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D75B-A82E-43C4-8E8A-6DD628BD1C2B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5185-265F-406A-A4F3-CFAE95B0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CE1DF-0A90-4D26-9F4F-C9284932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D1AE-BB85-42F5-8F55-3E5CA35EFFF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6406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A6AE-57A9-4396-9FB8-18897A7E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10B56-89DD-46F4-A01E-338E67E1C042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2DF0-B161-4F0F-86C1-584DDBBD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AC97-3487-401B-9AA7-1A6ECF9D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03A7-FDD6-472E-AC41-362714399E0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56496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>
            <a:extLst>
              <a:ext uri="{FF2B5EF4-FFF2-40B4-BE49-F238E27FC236}">
                <a16:creationId xmlns:a16="http://schemas.microsoft.com/office/drawing/2014/main" id="{55C8F006-33AB-4E3A-A051-769C554E0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258C-D25C-4D33-9A16-0FA67EB5213D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49540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A6AE3-B4C7-4427-94A5-C65C4E61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BC9F0-F816-405F-8238-6BDB8A69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715217-2DC5-4A19-A2EB-E68AB1FE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9168-6C73-49DC-93E4-130615BA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74720D-7B3E-422E-BF47-E6003F65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8D3AA-322A-4183-BEEB-21542FFA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ABC1C-47B7-4953-A960-4C3EDFF07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A5C9A8-5C05-491F-B750-11B1F2535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61CFA-11C1-4134-BDD6-6F9519BB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8F763F-5A41-4556-AF0F-B499A536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A5BC4-F709-438C-B7AE-FC6A977B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EA991-85AF-4C35-A412-C1EF43AA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B7A586-D892-423C-B07F-50F1792DB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0C135D-E4A9-413E-ACAF-E2A2B3CC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778236-0E44-4A91-8B55-E9765D8A2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E276D7-D709-4C21-826E-B9CE0FFBB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1C1607-1A09-4612-81E8-EB25FC3B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7FB18C-DC66-4231-BB4D-7509F57D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7CE24F-5617-499C-850C-BE986C2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4DDFD-437B-44AF-B0D4-DF6A3CB0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72D943-FD9C-41EA-AF38-830FB421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07ADB-DE7D-49F0-AFC5-B9A10D3C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4C58D4-46F1-489B-BF4F-C06BF846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2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3089E7-7661-439F-B697-78515D71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A7B14C-E2C7-4762-911D-03A87BD2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491343-2F26-4467-9EA4-A528020D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950E0-5133-4B59-989E-D84B118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6BB0AA-437B-4933-9297-79353FE41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899F53-8507-4DB4-9B70-C7F43AB2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3FF910-087D-4C7F-BA74-8565769B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8C1804-3DC8-404C-9EA6-2BC49518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3A69CA-B656-43E6-8357-D24F4F58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EBC26-4DB0-4B83-944D-E42027F2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C0D40D-DAB0-4A64-B695-F02D251AF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3587FD-D951-4F0F-8E73-3504DBD7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FC1498-D54B-4C07-B1C7-24B15807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3BC1A5-88B2-481E-B8A0-EFA46B97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1D80C-DC38-4C0C-A673-46AB281C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6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981A37-99D4-487C-A673-E7DC5FC1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8AE53-A5F4-4187-8F2E-0C508D19C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D0000-9037-4F37-A480-32E280818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20A5-F1DD-4578-AD16-8307599C819E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F8F12F-DDAE-4C3A-8FFF-C93611E49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25775-5C7D-40D0-B03C-B59F36092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CEC8-5C6B-440D-8DE9-88BC16307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CE0AC4-866C-4022-8A05-D86D77DA2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A02438-6E0E-42BF-A736-AD4936C47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5F60-E1FA-4F7D-8C7B-22F5E0315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546215-FCD9-4AC4-AB0B-438268278CC2}" type="datetime1">
              <a:rPr lang="en-US" altLang="fr-FR"/>
              <a:pPr>
                <a:defRPr/>
              </a:pPr>
              <a:t>6/13/2018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C40E9-8977-4C5A-95A7-E77A2D30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2C3AF-A7CD-4953-8C69-A6BB9DF87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90AC9F-440D-4CD7-AF7C-FE059D21540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451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ecuritas logo">
            <a:extLst>
              <a:ext uri="{FF2B5EF4-FFF2-40B4-BE49-F238E27FC236}">
                <a16:creationId xmlns:a16="http://schemas.microsoft.com/office/drawing/2014/main" id="{C234E8D7-AAD7-44D6-89B6-C756B470B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0" t="-8946" r="-1499" b="-16802"/>
          <a:stretch/>
        </p:blipFill>
        <p:spPr bwMode="auto">
          <a:xfrm>
            <a:off x="3952849" y="5781218"/>
            <a:ext cx="3533745" cy="72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A5A2FD9-E418-4605-8B70-5C6155A66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" b="7661"/>
          <a:stretch/>
        </p:blipFill>
        <p:spPr bwMode="auto">
          <a:xfrm>
            <a:off x="8659482" y="5599723"/>
            <a:ext cx="2564421" cy="91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DC7EF8BC-4203-4C28-AB17-B1283410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77" y="4052370"/>
            <a:ext cx="2965124" cy="106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6BCB9A96-4506-4166-A03B-EDF675C0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18" y="4373304"/>
            <a:ext cx="3286746" cy="91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Image 15">
            <a:extLst>
              <a:ext uri="{FF2B5EF4-FFF2-40B4-BE49-F238E27FC236}">
                <a16:creationId xmlns:a16="http://schemas.microsoft.com/office/drawing/2014/main" id="{054F944B-CACF-4E8A-B31C-C8D9B84E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Logo Stadt Bern, zur Startseite">
            <a:extLst>
              <a:ext uri="{FF2B5EF4-FFF2-40B4-BE49-F238E27FC236}">
                <a16:creationId xmlns:a16="http://schemas.microsoft.com/office/drawing/2014/main" id="{7C08BB2B-499D-4E4B-86F3-3DD2C7C40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7" t="-12732" r="-3347" b="-13426"/>
          <a:stretch/>
        </p:blipFill>
        <p:spPr bwMode="auto">
          <a:xfrm>
            <a:off x="9555067" y="1236336"/>
            <a:ext cx="2209596" cy="115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02BDCFB0-F606-464B-A846-5953AEC16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" t="-11717" r="-2015" b="-9214"/>
          <a:stretch/>
        </p:blipFill>
        <p:spPr bwMode="auto">
          <a:xfrm>
            <a:off x="514151" y="1291003"/>
            <a:ext cx="3943351" cy="94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Picture 9" descr="Losinger - Marazzi">
            <a:extLst>
              <a:ext uri="{FF2B5EF4-FFF2-40B4-BE49-F238E27FC236}">
                <a16:creationId xmlns:a16="http://schemas.microsoft.com/office/drawing/2014/main" id="{3576C989-0D01-45A2-8066-2C0074831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4" t="-10327" r="-6442" b="-6303"/>
          <a:stretch/>
        </p:blipFill>
        <p:spPr bwMode="auto">
          <a:xfrm>
            <a:off x="519039" y="4952616"/>
            <a:ext cx="2155899" cy="178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2" name="Image 3">
            <a:extLst>
              <a:ext uri="{FF2B5EF4-FFF2-40B4-BE49-F238E27FC236}">
                <a16:creationId xmlns:a16="http://schemas.microsoft.com/office/drawing/2014/main" id="{49332EFC-DDEE-479A-B139-28BD7E08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6168" r="3001" b="10432"/>
          <a:stretch>
            <a:fillRect/>
          </a:stretch>
        </p:blipFill>
        <p:spPr bwMode="auto">
          <a:xfrm>
            <a:off x="203200" y="53975"/>
            <a:ext cx="16954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1">
            <a:extLst>
              <a:ext uri="{FF2B5EF4-FFF2-40B4-BE49-F238E27FC236}">
                <a16:creationId xmlns:a16="http://schemas.microsoft.com/office/drawing/2014/main" id="{083ECBDD-9FD3-4317-AE18-E3A219CF9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/>
          <a:stretch/>
        </p:blipFill>
        <p:spPr>
          <a:xfrm>
            <a:off x="5561969" y="1294687"/>
            <a:ext cx="2965124" cy="91100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BE7639A-5DF8-4786-9D06-41B795DBF444}"/>
              </a:ext>
            </a:extLst>
          </p:cNvPr>
          <p:cNvSpPr txBox="1"/>
          <p:nvPr/>
        </p:nvSpPr>
        <p:spPr>
          <a:xfrm>
            <a:off x="2674938" y="-74613"/>
            <a:ext cx="8739187" cy="660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Ciné-Débat-Rencontres de Berne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8F229E-1B87-43C5-86AF-F0B4FF12AD0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6203" t="-26237" r="-6918" b="-31921"/>
          <a:stretch/>
        </p:blipFill>
        <p:spPr>
          <a:xfrm>
            <a:off x="8265173" y="2832984"/>
            <a:ext cx="2579788" cy="78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0" descr="http://www.camillebloch.ch/tl_files/camillebloch/img/logo.png">
            <a:extLst>
              <a:ext uri="{FF2B5EF4-FFF2-40B4-BE49-F238E27FC236}">
                <a16:creationId xmlns:a16="http://schemas.microsoft.com/office/drawing/2014/main" id="{757C1013-26E5-4564-8DCB-FED556F9F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9" t="-8334" r="-6948" b="-13086"/>
          <a:stretch/>
        </p:blipFill>
        <p:spPr bwMode="auto">
          <a:xfrm>
            <a:off x="5182922" y="2590567"/>
            <a:ext cx="1861609" cy="122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2D0804-0252-4D47-8E6E-58EE2822B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155"/>
          <a:stretch/>
        </p:blipFill>
        <p:spPr bwMode="auto">
          <a:xfrm>
            <a:off x="1619261" y="3835441"/>
            <a:ext cx="2646363" cy="83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F97D07F-99AA-46C8-94FA-68D8131FF99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t="-12357" r="-3612" b="-9450"/>
          <a:stretch/>
        </p:blipFill>
        <p:spPr>
          <a:xfrm>
            <a:off x="203200" y="2596870"/>
            <a:ext cx="3688418" cy="902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5D064E6-C4C9-4B29-881D-D9B9061EF1CA}"/>
              </a:ext>
            </a:extLst>
          </p:cNvPr>
          <p:cNvSpPr txBox="1"/>
          <p:nvPr/>
        </p:nvSpPr>
        <p:spPr>
          <a:xfrm>
            <a:off x="4148957" y="461034"/>
            <a:ext cx="579273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1" b="1" i="0" u="none" strike="noStrike" kern="1200" cap="none" spc="6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Nos sponsors 2016 </a:t>
            </a:r>
          </a:p>
        </p:txBody>
      </p:sp>
    </p:spTree>
    <p:extLst>
      <p:ext uri="{BB962C8B-B14F-4D97-AF65-F5344CB8AC3E}">
        <p14:creationId xmlns:p14="http://schemas.microsoft.com/office/powerpoint/2010/main" val="10612449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F3D806-A8A7-4F86-A5D6-64A57A887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081CFB-BB2B-461B-8BAC-FCE8AC38D46A}"/>
              </a:ext>
            </a:extLst>
          </p:cNvPr>
          <p:cNvSpPr/>
          <p:nvPr/>
        </p:nvSpPr>
        <p:spPr>
          <a:xfrm>
            <a:off x="4745119" y="2613512"/>
            <a:ext cx="6750042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kumimoji="0" lang="fr-FR" sz="3401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 film de </a:t>
            </a:r>
            <a:r>
              <a:rPr lang="fr-FR" sz="3401" spc="300" dirty="0">
                <a:solidFill>
                  <a:prstClr val="black"/>
                </a:solidFill>
                <a:latin typeface="Trebuchet MS" panose="020B0603020202020204" pitchFamily="34" charset="0"/>
              </a:rPr>
              <a:t>Samuel </a:t>
            </a:r>
            <a:r>
              <a:rPr lang="fr-FR" sz="3401" spc="300" dirty="0" err="1">
                <a:solidFill>
                  <a:prstClr val="black"/>
                </a:solidFill>
                <a:latin typeface="Trebuchet MS" panose="020B0603020202020204" pitchFamily="34" charset="0"/>
              </a:rPr>
              <a:t>Collardey</a:t>
            </a:r>
            <a:endParaRPr lang="fr-FR" sz="3401" spc="3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E8388-2F5E-4560-A540-0443701285DF}"/>
              </a:ext>
            </a:extLst>
          </p:cNvPr>
          <p:cNvSpPr/>
          <p:nvPr/>
        </p:nvSpPr>
        <p:spPr>
          <a:xfrm>
            <a:off x="5907718" y="1631673"/>
            <a:ext cx="498671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Comme un </a:t>
            </a:r>
            <a:r>
              <a:rPr lang="fr-FR" sz="4000" b="1" spc="600" dirty="0">
                <a:solidFill>
                  <a:srgbClr val="0070C0"/>
                </a:solidFill>
                <a:latin typeface="Trebuchet MS" panose="020B0603020202020204" pitchFamily="34" charset="0"/>
              </a:rPr>
              <a:t>LION</a:t>
            </a:r>
            <a:endParaRPr kumimoji="0" lang="fr-FR" sz="4000" b="1" i="0" u="none" strike="noStrike" kern="1200" cap="none" spc="6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198DF-28D4-46EC-86A4-719FB31BA903}"/>
              </a:ext>
            </a:extLst>
          </p:cNvPr>
          <p:cNvSpPr/>
          <p:nvPr/>
        </p:nvSpPr>
        <p:spPr>
          <a:xfrm>
            <a:off x="7413460" y="3582566"/>
            <a:ext cx="1413359" cy="61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1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avec</a:t>
            </a:r>
            <a:endParaRPr kumimoji="0" lang="fr-FR" sz="3401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BB8DD3-58CF-4A10-8D3E-EC18ACEF3F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7DA32D5-86CD-48DC-B9DD-E1B9373A49B8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F86676-C837-4BB7-8144-CEF1B835F2DA}"/>
              </a:ext>
            </a:extLst>
          </p:cNvPr>
          <p:cNvSpPr txBox="1"/>
          <p:nvPr/>
        </p:nvSpPr>
        <p:spPr>
          <a:xfrm>
            <a:off x="3076958" y="456755"/>
            <a:ext cx="7936239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1" b="1" i="0" u="none" strike="noStrike" kern="1200" cap="none" spc="3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Ce soir nous vous présentons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21CA7-73E8-4BE5-BC09-943F026D6F7C}"/>
              </a:ext>
            </a:extLst>
          </p:cNvPr>
          <p:cNvSpPr/>
          <p:nvPr/>
        </p:nvSpPr>
        <p:spPr>
          <a:xfrm>
            <a:off x="5304846" y="4600479"/>
            <a:ext cx="5630586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it-IT" sz="3401" spc="300" dirty="0">
                <a:solidFill>
                  <a:prstClr val="black"/>
                </a:solidFill>
                <a:latin typeface="Trebuchet MS" panose="020B0603020202020204" pitchFamily="34" charset="0"/>
              </a:rPr>
              <a:t>Marc Barbé, Mytri Attal et Anne Coesens</a:t>
            </a:r>
            <a:endParaRPr lang="fr-FR" sz="3401" spc="3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 7" descr="Une image contenant personne, tennis, joueur, texte&#10;&#10;Description générée avec un niveau de confiance élevé">
            <a:extLst>
              <a:ext uri="{FF2B5EF4-FFF2-40B4-BE49-F238E27FC236}">
                <a16:creationId xmlns:a16="http://schemas.microsoft.com/office/drawing/2014/main" id="{83037835-6B19-49E9-A2AC-6FAC73415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" y="1466697"/>
            <a:ext cx="3778216" cy="50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5C5925-A5A1-4453-B7B7-15E3CAF3CDA8}"/>
              </a:ext>
            </a:extLst>
          </p:cNvPr>
          <p:cNvSpPr txBox="1"/>
          <p:nvPr/>
        </p:nvSpPr>
        <p:spPr>
          <a:xfrm>
            <a:off x="2675551" y="504779"/>
            <a:ext cx="873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6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Analyse du film Comme un Lion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44CB3C-0C06-4C15-B064-6006DE89B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992" y="3894084"/>
            <a:ext cx="4618008" cy="2589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AC6CC5-EDB0-469B-BACD-42474A9C4E0A}"/>
              </a:ext>
            </a:extLst>
          </p:cNvPr>
          <p:cNvSpPr/>
          <p:nvPr/>
        </p:nvSpPr>
        <p:spPr>
          <a:xfrm>
            <a:off x="5943914" y="1097754"/>
            <a:ext cx="6096000" cy="12856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fr-FR" sz="2200" dirty="0" err="1">
                <a:latin typeface="Trebuchet MS" panose="020B0603020202020204" pitchFamily="34" charset="0"/>
              </a:rPr>
              <a:t>Mitri</a:t>
            </a:r>
            <a:r>
              <a:rPr lang="fr-FR" sz="2200" dirty="0">
                <a:latin typeface="Trebuchet MS" panose="020B0603020202020204" pitchFamily="34" charset="0"/>
              </a:rPr>
              <a:t> a 15 ans et vit dans un village au Sénégal. Comme tous les jeunes de son âge, il joue au foot en rêvant du Barça et de Chelsea.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17CCC6-B997-44F0-91A0-187C45D1949D}"/>
              </a:ext>
            </a:extLst>
          </p:cNvPr>
          <p:cNvSpPr/>
          <p:nvPr/>
        </p:nvSpPr>
        <p:spPr>
          <a:xfrm>
            <a:off x="123281" y="3479605"/>
            <a:ext cx="7450711" cy="333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FR" sz="2200" dirty="0">
                <a:latin typeface="Trebuchet MS" panose="020B0603020202020204" pitchFamily="34" charset="0"/>
              </a:rPr>
              <a:t>Cet entraîneur bidon (Jean-François </a:t>
            </a:r>
            <a:r>
              <a:rPr lang="fr-FR" sz="2200" dirty="0" err="1">
                <a:latin typeface="Trebuchet MS" panose="020B0603020202020204" pitchFamily="34" charset="0"/>
              </a:rPr>
              <a:t>Stévenin</a:t>
            </a:r>
            <a:r>
              <a:rPr lang="fr-FR" sz="2200" dirty="0">
                <a:latin typeface="Trebuchet MS" panose="020B0603020202020204" pitchFamily="34" charset="0"/>
              </a:rPr>
              <a:t> parfait dans la crapulerie) l'a abandonné à Paris dans un stade désert. En voyant l'ado errer dans les rues, la faim au ventre, on pressent le drame misérabiliste, le film à thèse, une sorte de « dossier de l'écran » 2013. </a:t>
            </a:r>
          </a:p>
          <a:p>
            <a:pPr>
              <a:lnSpc>
                <a:spcPts val="3200"/>
              </a:lnSpc>
            </a:pPr>
            <a:r>
              <a:rPr lang="fr-FR" sz="2200" dirty="0">
                <a:latin typeface="Trebuchet MS" panose="020B0603020202020204" pitchFamily="34" charset="0"/>
              </a:rPr>
              <a:t>Samuel </a:t>
            </a:r>
            <a:r>
              <a:rPr lang="fr-FR" sz="2200" dirty="0" err="1">
                <a:latin typeface="Trebuchet MS" panose="020B0603020202020204" pitchFamily="34" charset="0"/>
              </a:rPr>
              <a:t>Collardey</a:t>
            </a:r>
            <a:r>
              <a:rPr lang="fr-FR" sz="2200" dirty="0">
                <a:latin typeface="Trebuchet MS" panose="020B0603020202020204" pitchFamily="34" charset="0"/>
              </a:rPr>
              <a:t> heureusement, porte sur son footeux amateur le même regard clair et tendre que sur le petit paysan de L'Apprenti (prix Louis-Delluc du premier film).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516B1-B2BC-481C-AFCF-399C0AB0DF93}"/>
              </a:ext>
            </a:extLst>
          </p:cNvPr>
          <p:cNvSpPr/>
          <p:nvPr/>
        </p:nvSpPr>
        <p:spPr>
          <a:xfrm>
            <a:off x="6096000" y="2467459"/>
            <a:ext cx="5441676" cy="88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Un recruteur de foot l'a dupé au Sénégal, </a:t>
            </a:r>
          </a:p>
          <a:p>
            <a:pPr>
              <a:lnSpc>
                <a:spcPts val="3200"/>
              </a:lnSpc>
            </a:pP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en lui faisant miroiter un contrat. </a:t>
            </a:r>
            <a:endParaRPr lang="fr-FR" sz="2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6DDA6E-C9E9-4864-9AE3-E64BF2BE4B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367" t="5994" r="446" b="7380"/>
          <a:stretch/>
        </p:blipFill>
        <p:spPr>
          <a:xfrm>
            <a:off x="881825" y="1113694"/>
            <a:ext cx="3924662" cy="22683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9FF047-DB33-4B91-822C-5D9131326A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95" r="7000" b="17091"/>
          <a:stretch/>
        </p:blipFill>
        <p:spPr>
          <a:xfrm>
            <a:off x="469225" y="1266177"/>
            <a:ext cx="1428930" cy="7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85266-C82B-4E7F-B30C-1A4BE69BC58A}"/>
              </a:ext>
            </a:extLst>
          </p:cNvPr>
          <p:cNvSpPr/>
          <p:nvPr/>
        </p:nvSpPr>
        <p:spPr>
          <a:xfrm>
            <a:off x="778263" y="1182498"/>
            <a:ext cx="10635472" cy="128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FR" sz="2200" spc="100" dirty="0">
                <a:latin typeface="Trebuchet MS" panose="020B0603020202020204" pitchFamily="34" charset="0"/>
              </a:rPr>
              <a:t>C'est un entomologiste qui remplacerait la sécheresse par la bienveillance : </a:t>
            </a:r>
          </a:p>
          <a:p>
            <a:pPr>
              <a:lnSpc>
                <a:spcPts val="3200"/>
              </a:lnSpc>
            </a:pPr>
            <a:r>
              <a:rPr lang="fr-FR" sz="2200" spc="100" dirty="0">
                <a:latin typeface="Trebuchet MS" panose="020B0603020202020204" pitchFamily="34" charset="0"/>
              </a:rPr>
              <a:t>loin d'être une chute, le parcours de l'ado devient alors une initiation. </a:t>
            </a:r>
          </a:p>
          <a:p>
            <a:pPr>
              <a:lnSpc>
                <a:spcPts val="3200"/>
              </a:lnSpc>
            </a:pPr>
            <a:r>
              <a:rPr lang="fr-FR" sz="2200" b="1" spc="300" dirty="0">
                <a:latin typeface="Trebuchet MS" panose="020B0603020202020204" pitchFamily="34" charset="0"/>
              </a:rPr>
              <a:t>et même une ascension</a:t>
            </a:r>
            <a:r>
              <a:rPr lang="fr-FR" sz="2200" spc="100" dirty="0">
                <a:latin typeface="Trebuchet MS" panose="020B0603020202020204" pitchFamily="34" charset="0"/>
              </a:rPr>
              <a:t>. </a:t>
            </a:r>
            <a:endParaRPr lang="fr-FR" spc="1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1958E-B284-4B97-A0F9-FAFDDE24B3B5}"/>
              </a:ext>
            </a:extLst>
          </p:cNvPr>
          <p:cNvSpPr/>
          <p:nvPr/>
        </p:nvSpPr>
        <p:spPr>
          <a:xfrm>
            <a:off x="320615" y="2636736"/>
            <a:ext cx="115507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Car, à côté des ordures qui l'ont planté, </a:t>
            </a:r>
            <a:r>
              <a:rPr lang="fr-FR" sz="2200" dirty="0" err="1">
                <a:solidFill>
                  <a:prstClr val="black"/>
                </a:solidFill>
                <a:latin typeface="Trebuchet MS" panose="020B0603020202020204" pitchFamily="34" charset="0"/>
              </a:rPr>
              <a:t>Mitri</a:t>
            </a: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 rencontre des gens formidables : </a:t>
            </a:r>
          </a:p>
          <a:p>
            <a:pPr lvl="0"/>
            <a:endParaRPr lang="fr-FR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Cette africaine bruyante et rieuse qui lui offre un repas et lui déniche une chambre dans un foyer.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fr-FR" sz="1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Une assistante sociale, ferme mais patiente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C589C-8980-4D59-B7B1-29A55E6D3FDB}"/>
              </a:ext>
            </a:extLst>
          </p:cNvPr>
          <p:cNvSpPr/>
          <p:nvPr/>
        </p:nvSpPr>
        <p:spPr>
          <a:xfrm>
            <a:off x="320615" y="4662947"/>
            <a:ext cx="7767334" cy="16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fr-FR" sz="2200" dirty="0" err="1">
                <a:solidFill>
                  <a:prstClr val="black"/>
                </a:solidFill>
                <a:latin typeface="Trebuchet MS" panose="020B0603020202020204" pitchFamily="34" charset="0"/>
              </a:rPr>
              <a:t>Mitri</a:t>
            </a: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, mal dégrossi, est loin, par moments, d'être aimable. </a:t>
            </a:r>
          </a:p>
          <a:p>
            <a:pPr lvl="0">
              <a:lnSpc>
                <a:spcPts val="3200"/>
              </a:lnSpc>
            </a:pPr>
            <a:r>
              <a:rPr lang="fr-FR" sz="2200" dirty="0">
                <a:solidFill>
                  <a:prstClr val="black"/>
                </a:solidFill>
                <a:latin typeface="Trebuchet MS" panose="020B0603020202020204" pitchFamily="34" charset="0"/>
              </a:rPr>
              <a:t>Il fait surtout la connaissance de Serge, entraîneur d'une équipe de foot amateur, jadis joueur célèbre et aujourd'hui défait, bourru, agressif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C09F13-99A4-4549-AB22-B078D8BEA08D}"/>
              </a:ext>
            </a:extLst>
          </p:cNvPr>
          <p:cNvSpPr txBox="1"/>
          <p:nvPr/>
        </p:nvSpPr>
        <p:spPr>
          <a:xfrm>
            <a:off x="2675551" y="504779"/>
            <a:ext cx="873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6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Analyse du film Comme un Lion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B46BD2-A8F5-499F-86AB-96BC71C0B6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35" t="10577" r="13832"/>
          <a:stretch/>
        </p:blipFill>
        <p:spPr>
          <a:xfrm>
            <a:off x="8393502" y="3687878"/>
            <a:ext cx="3798498" cy="3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2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1C894-FFA3-48CE-9036-8195054F7422}"/>
              </a:ext>
            </a:extLst>
          </p:cNvPr>
          <p:cNvSpPr/>
          <p:nvPr/>
        </p:nvSpPr>
        <p:spPr>
          <a:xfrm>
            <a:off x="203844" y="2894838"/>
            <a:ext cx="8994476" cy="375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Le goût de Samuel </a:t>
            </a:r>
            <a:r>
              <a:rPr lang="fr-FR" sz="2300" spc="100" dirty="0" err="1">
                <a:latin typeface="Trebuchet MS" panose="020B0603020202020204" pitchFamily="34" charset="0"/>
              </a:rPr>
              <a:t>Collardey</a:t>
            </a:r>
            <a:r>
              <a:rPr lang="fr-FR" sz="2300" spc="100" dirty="0">
                <a:latin typeface="Trebuchet MS" panose="020B0603020202020204" pitchFamily="34" charset="0"/>
              </a:rPr>
              <a:t> pour le documentaire s'épanouit dans la scène de la noce où, soudain, parmi des convives dansant sur un air suranné (« Ah ! si j'étais resté célibataire... »), il surprend un instant, un petit garçon immobile, plongé dans son rêve... Et celle, très belle, où l'entraîneur explique à son protégé une nuit, l'histoire </a:t>
            </a:r>
          </a:p>
          <a:p>
            <a:pPr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d'une ville Sochaux et d'un monde ouvrier oscillant entre </a:t>
            </a:r>
          </a:p>
          <a:p>
            <a:pPr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« la </a:t>
            </a:r>
            <a:r>
              <a:rPr lang="fr-FR" sz="2300" spc="100" dirty="0" err="1">
                <a:latin typeface="Trebuchet MS" panose="020B0603020202020204" pitchFamily="34" charset="0"/>
              </a:rPr>
              <a:t>Peuge</a:t>
            </a:r>
            <a:r>
              <a:rPr lang="fr-FR" sz="2300" spc="100" dirty="0">
                <a:latin typeface="Trebuchet MS" panose="020B0603020202020204" pitchFamily="34" charset="0"/>
              </a:rPr>
              <a:t> » (les usines Peugeot où ils travaillent) </a:t>
            </a:r>
          </a:p>
          <a:p>
            <a:pPr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et le foot (le FC Sochaux où ils vont s'éclater)...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237E58-92C1-4D0A-B4B7-B06DD7D5DF2F}"/>
              </a:ext>
            </a:extLst>
          </p:cNvPr>
          <p:cNvSpPr/>
          <p:nvPr/>
        </p:nvSpPr>
        <p:spPr>
          <a:xfrm>
            <a:off x="1437734" y="1110126"/>
            <a:ext cx="8456763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Marc Barbé a beaucoup tourné : </a:t>
            </a:r>
          </a:p>
          <a:p>
            <a:pPr lvl="0"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dans En compagnie d'Antonin Artaud, de Gérard </a:t>
            </a:r>
            <a:r>
              <a:rPr lang="fr-FR" sz="2300" spc="100" dirty="0" err="1">
                <a:latin typeface="Trebuchet MS" panose="020B0603020202020204" pitchFamily="34" charset="0"/>
              </a:rPr>
              <a:t>Mordillat</a:t>
            </a:r>
            <a:r>
              <a:rPr lang="fr-FR" sz="2300" spc="100" dirty="0">
                <a:latin typeface="Trebuchet MS" panose="020B0603020202020204" pitchFamily="34" charset="0"/>
              </a:rPr>
              <a:t> </a:t>
            </a:r>
          </a:p>
          <a:p>
            <a:pPr lvl="0"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et Trois huit, de Philippe Le Guay notamment, </a:t>
            </a:r>
          </a:p>
          <a:p>
            <a:pPr lvl="0">
              <a:lnSpc>
                <a:spcPts val="3200"/>
              </a:lnSpc>
            </a:pPr>
            <a:r>
              <a:rPr lang="fr-FR" sz="2300" spc="100" dirty="0">
                <a:latin typeface="Trebuchet MS" panose="020B0603020202020204" pitchFamily="34" charset="0"/>
              </a:rPr>
              <a:t>mais ce type cassé est sans doute le rôle de sa vie...</a:t>
            </a:r>
          </a:p>
        </p:txBody>
      </p:sp>
      <p:pic>
        <p:nvPicPr>
          <p:cNvPr id="9" name="Image 8" descr="Une image contenant herbe, extérieur, sport athlétique, ciel&#10;&#10;Description générée avec un niveau de confiance très élevé">
            <a:extLst>
              <a:ext uri="{FF2B5EF4-FFF2-40B4-BE49-F238E27FC236}">
                <a16:creationId xmlns:a16="http://schemas.microsoft.com/office/drawing/2014/main" id="{EE1BB753-2798-44E5-8381-B31236AF1F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8432" r="14545" b="2435"/>
          <a:stretch/>
        </p:blipFill>
        <p:spPr>
          <a:xfrm>
            <a:off x="9299275" y="2378439"/>
            <a:ext cx="2812212" cy="419254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71A935A-E828-4058-8E47-1DFA23D3611C}"/>
              </a:ext>
            </a:extLst>
          </p:cNvPr>
          <p:cNvSpPr txBox="1"/>
          <p:nvPr/>
        </p:nvSpPr>
        <p:spPr>
          <a:xfrm>
            <a:off x="2675551" y="504779"/>
            <a:ext cx="873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6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Analyse du film Comme un Lion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099F34-AAD5-4D00-AC39-A084BAD67C83}"/>
              </a:ext>
            </a:extLst>
          </p:cNvPr>
          <p:cNvSpPr txBox="1"/>
          <p:nvPr/>
        </p:nvSpPr>
        <p:spPr>
          <a:xfrm>
            <a:off x="9446774" y="6060833"/>
            <a:ext cx="251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pc="300" dirty="0">
                <a:solidFill>
                  <a:schemeClr val="bg1"/>
                </a:solidFill>
              </a:rPr>
              <a:t>Marc Barbé</a:t>
            </a:r>
          </a:p>
        </p:txBody>
      </p:sp>
    </p:spTree>
    <p:extLst>
      <p:ext uri="{BB962C8B-B14F-4D97-AF65-F5344CB8AC3E}">
        <p14:creationId xmlns:p14="http://schemas.microsoft.com/office/powerpoint/2010/main" val="23168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1A935A-E828-4058-8E47-1DFA23D3611C}"/>
              </a:ext>
            </a:extLst>
          </p:cNvPr>
          <p:cNvSpPr txBox="1"/>
          <p:nvPr/>
        </p:nvSpPr>
        <p:spPr>
          <a:xfrm>
            <a:off x="2675551" y="504779"/>
            <a:ext cx="873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6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Analyse du film Comme un Lion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CECCE4-CF33-4953-B60B-80CC5B43DC3B}"/>
              </a:ext>
            </a:extLst>
          </p:cNvPr>
          <p:cNvSpPr/>
          <p:nvPr/>
        </p:nvSpPr>
        <p:spPr>
          <a:xfrm>
            <a:off x="268856" y="1083041"/>
            <a:ext cx="11654287" cy="198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2300" dirty="0">
                <a:latin typeface="Trebuchet MS" panose="020B0603020202020204" pitchFamily="34" charset="0"/>
              </a:rPr>
              <a:t>Tous les personnages peint par le cinéaste, y compris le jeune héros, sont des éclopés : </a:t>
            </a:r>
          </a:p>
          <a:p>
            <a:pPr>
              <a:lnSpc>
                <a:spcPts val="3000"/>
              </a:lnSpc>
            </a:pPr>
            <a:r>
              <a:rPr lang="fr-FR" sz="2300" dirty="0">
                <a:latin typeface="Trebuchet MS" panose="020B0603020202020204" pitchFamily="34" charset="0"/>
              </a:rPr>
              <a:t>des baffes, ils en ont pris plein la gueule et des illusions, ils n'en ont plus guère. </a:t>
            </a:r>
          </a:p>
          <a:p>
            <a:pPr>
              <a:lnSpc>
                <a:spcPts val="3000"/>
              </a:lnSpc>
            </a:pPr>
            <a:r>
              <a:rPr lang="fr-FR" sz="2300" dirty="0">
                <a:latin typeface="Trebuchet MS" panose="020B0603020202020204" pitchFamily="34" charset="0"/>
              </a:rPr>
              <a:t>Sauf s'ils découvrent chez l'autre l'étincelle qu'ils s'obstinent à dissimuler en eux. </a:t>
            </a:r>
          </a:p>
          <a:p>
            <a:pPr>
              <a:lnSpc>
                <a:spcPts val="3000"/>
              </a:lnSpc>
            </a:pPr>
            <a:r>
              <a:rPr lang="fr-FR" sz="2300" dirty="0">
                <a:latin typeface="Trebuchet MS" panose="020B0603020202020204" pitchFamily="34" charset="0"/>
              </a:rPr>
              <a:t>Comme un lion ressemble à certains films de Ken Loach comme </a:t>
            </a:r>
            <a:r>
              <a:rPr lang="fr-FR" sz="2300" dirty="0" err="1">
                <a:latin typeface="Trebuchet MS" panose="020B0603020202020204" pitchFamily="34" charset="0"/>
              </a:rPr>
              <a:t>Raining</a:t>
            </a:r>
            <a:r>
              <a:rPr lang="fr-FR" sz="2300" dirty="0">
                <a:latin typeface="Trebuchet MS" panose="020B0603020202020204" pitchFamily="34" charset="0"/>
              </a:rPr>
              <a:t> Stones où</a:t>
            </a:r>
          </a:p>
          <a:p>
            <a:pPr>
              <a:lnSpc>
                <a:spcPts val="3000"/>
              </a:lnSpc>
            </a:pPr>
            <a:r>
              <a:rPr lang="fr-FR" sz="2300" dirty="0">
                <a:latin typeface="Trebuchet MS" panose="020B0603020202020204" pitchFamily="34" charset="0"/>
              </a:rPr>
              <a:t>l'entrain et l'entraide se confondent. Pierre Murat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89AF30-489D-4EE3-8CE0-20DED94A8F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47" t="14296" r="10139" b="3296"/>
          <a:stretch/>
        </p:blipFill>
        <p:spPr>
          <a:xfrm>
            <a:off x="7074925" y="3237997"/>
            <a:ext cx="4848218" cy="35603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A04C72-C952-45D8-B6F1-17574138CA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2" t="5000" r="2694" b="2733"/>
          <a:stretch/>
        </p:blipFill>
        <p:spPr>
          <a:xfrm>
            <a:off x="353683" y="3237997"/>
            <a:ext cx="5512279" cy="35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  <a:endParaRPr kumimoji="0" lang="fr-FR" sz="3700" b="1" i="0" u="none" strike="noStrike" kern="1200" cap="none" spc="601" normalizeH="0" baseline="0" noProof="0" dirty="0">
              <a:ln>
                <a:noFill/>
              </a:ln>
              <a:solidFill>
                <a:srgbClr val="0066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pic>
        <p:nvPicPr>
          <p:cNvPr id="3" name="Image 2" descr="Une image contenant plancher, intérieur, mur, table&#10;&#10;Description générée avec un niveau de confiance très élevé">
            <a:extLst>
              <a:ext uri="{FF2B5EF4-FFF2-40B4-BE49-F238E27FC236}">
                <a16:creationId xmlns:a16="http://schemas.microsoft.com/office/drawing/2014/main" id="{C50DE892-3200-4DA3-80F9-19FBB6FDB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0" y="1431505"/>
            <a:ext cx="3943350" cy="5060633"/>
          </a:xfrm>
          <a:prstGeom prst="rect">
            <a:avLst/>
          </a:prstGeom>
        </p:spPr>
      </p:pic>
      <p:pic>
        <p:nvPicPr>
          <p:cNvPr id="7" name="Image 6" descr="Une image contenant personne, plafond, debout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078E1E09-2195-409C-8A6D-608E3CA88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07" y="1965384"/>
            <a:ext cx="5074249" cy="3805687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BBA5DE3-5E4B-4B54-BBAC-ECD49AC1425D}"/>
              </a:ext>
            </a:extLst>
          </p:cNvPr>
          <p:cNvSpPr txBox="1"/>
          <p:nvPr/>
        </p:nvSpPr>
        <p:spPr>
          <a:xfrm>
            <a:off x="4333754" y="497661"/>
            <a:ext cx="5420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spc="600" dirty="0">
                <a:solidFill>
                  <a:srgbClr val="CC3300"/>
                </a:solidFill>
                <a:latin typeface="Lucida Sans" panose="020B0602030504020204" pitchFamily="34" charset="0"/>
              </a:rPr>
              <a:t>Photos de la soirée</a:t>
            </a:r>
            <a:endParaRPr kumimoji="0" lang="fr-FR" sz="3000" b="1" i="0" u="none" strike="noStrike" kern="1200" cap="none" spc="60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2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601" normalizeH="0" baseline="0" noProof="0" dirty="0">
                <a:ln>
                  <a:noFill/>
                </a:ln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Ciné-Débat-Rencontres de Berne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BA5DE3-5E4B-4B54-BBAC-ECD49AC1425D}"/>
              </a:ext>
            </a:extLst>
          </p:cNvPr>
          <p:cNvSpPr txBox="1"/>
          <p:nvPr/>
        </p:nvSpPr>
        <p:spPr>
          <a:xfrm>
            <a:off x="2020681" y="517373"/>
            <a:ext cx="10048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2900" b="1" dirty="0">
                <a:solidFill>
                  <a:srgbClr val="CC3300"/>
                </a:solidFill>
                <a:latin typeface="Lucida Sans" panose="020B0602030504020204" pitchFamily="34" charset="0"/>
              </a:rPr>
              <a:t>Guillaume Hoarau chante Les Passantes</a:t>
            </a:r>
            <a:r>
              <a:rPr lang="fr-FR" sz="2900" b="1" spc="-150" dirty="0">
                <a:solidFill>
                  <a:srgbClr val="CC3300"/>
                </a:solidFill>
                <a:latin typeface="Lucida Sans" panose="020B0602030504020204" pitchFamily="34" charset="0"/>
              </a:rPr>
              <a:t> de </a:t>
            </a:r>
            <a:r>
              <a:rPr lang="fr-FR" sz="2900" b="1" dirty="0">
                <a:solidFill>
                  <a:srgbClr val="CC3300"/>
                </a:solidFill>
                <a:latin typeface="Lucida Sans" panose="020B0602030504020204" pitchFamily="34" charset="0"/>
              </a:rPr>
              <a:t>Brassens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F38DD-29A8-4A2A-B812-34A9BCABCA6D}"/>
              </a:ext>
            </a:extLst>
          </p:cNvPr>
          <p:cNvSpPr/>
          <p:nvPr/>
        </p:nvSpPr>
        <p:spPr>
          <a:xfrm>
            <a:off x="54139" y="1202090"/>
            <a:ext cx="435395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Je veux dédier ce poème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toutes les femmes qu'on aime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Pendant quelques instants secrets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celles qu'on connait à peine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Qu'un destin différent entraîne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Et qu'on ne retrouve jamais</a:t>
            </a:r>
          </a:p>
          <a:p>
            <a:endParaRPr lang="fr-FR" sz="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celle qu'on voit apparaître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Une seconde à sa fenêtre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Et qui, preste, s'évanouit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Mais dont la svelte silhouette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Est si gracieuse et fluette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Qu'on en demeure épanoui</a:t>
            </a:r>
          </a:p>
          <a:p>
            <a:endParaRPr lang="fr-FR" sz="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la compagne de voyage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Dont les yeux, charmant paysage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Font paraître court le chemin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Qu'on est seul</a:t>
            </a:r>
            <a:r>
              <a:rPr lang="fr-FR" sz="1850" spc="-300" dirty="0">
                <a:solidFill>
                  <a:prstClr val="black"/>
                </a:solidFill>
                <a:latin typeface="Trebuchet MS" panose="020B0603020202020204" pitchFamily="34" charset="0"/>
              </a:rPr>
              <a:t>,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 peut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-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être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, 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à comprendre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Et qu'on laisse pourtant descendre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Sans avoir effleuré sa main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FCD60-8628-4232-BCFF-D31111830D5C}"/>
              </a:ext>
            </a:extLst>
          </p:cNvPr>
          <p:cNvSpPr/>
          <p:nvPr/>
        </p:nvSpPr>
        <p:spPr>
          <a:xfrm>
            <a:off x="4493823" y="1200904"/>
            <a:ext cx="388188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la fine et souple valseuse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Qui vous sembla triste et nerveuse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Par une nuit de carnaval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Qui voulu rester inconnue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Et qui n'est jamais revenue</a:t>
            </a:r>
          </a:p>
          <a:p>
            <a:pPr lvl="0"/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Tournoyer dans un autre bal</a:t>
            </a:r>
          </a:p>
          <a:p>
            <a:pPr lvl="0"/>
            <a:endParaRPr lang="fr-FR" sz="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celles qui sont déjà prises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Et qui, vivant des heures grises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Près d'un être trop différent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Vous ont, inutile folie,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Laissé voir la mélancolie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D'un avenir désespérant</a:t>
            </a:r>
          </a:p>
          <a:p>
            <a:endParaRPr lang="fr-FR" sz="800" dirty="0"/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Chères images aperçues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Espérances d'un jour déçues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Vous serez dans l'oubli demain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Pour peu que le bonheur survienne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Il est rare qu'on se souvienne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Des épisodes du chemin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27DD7B-3462-4760-B2A4-74DAD207FC08}"/>
              </a:ext>
            </a:extLst>
          </p:cNvPr>
          <p:cNvSpPr/>
          <p:nvPr/>
        </p:nvSpPr>
        <p:spPr>
          <a:xfrm>
            <a:off x="8175685" y="1933000"/>
            <a:ext cx="401631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Mais si l'on a manqué sa vie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On songe avec un peu d'envie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 tous ces bonheurs entrevus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Aux baisers qu'on n'osa pas prendre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Aux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cœurs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qui doivent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vous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attendre</a:t>
            </a: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Aux yeux qu</a:t>
            </a:r>
            <a:r>
              <a:rPr lang="fr-FR" sz="1850" spc="-150" dirty="0">
                <a:solidFill>
                  <a:prstClr val="black"/>
                </a:solidFill>
                <a:latin typeface="Trebuchet MS" panose="020B0603020202020204" pitchFamily="34" charset="0"/>
              </a:rPr>
              <a:t>'</a:t>
            </a: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on n'a jamais revus</a:t>
            </a:r>
          </a:p>
          <a:p>
            <a:endParaRPr lang="fr-FR" sz="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Alors, aux soirs de lassitude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Tout en peuplant sa solitude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Des fantômes du souvenir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On pleure les lèvres absentes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De toutes ces belles passantes</a:t>
            </a:r>
            <a:b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1850" dirty="0">
                <a:solidFill>
                  <a:prstClr val="black"/>
                </a:solidFill>
                <a:latin typeface="Trebuchet MS" panose="020B0603020202020204" pitchFamily="34" charset="0"/>
              </a:rPr>
              <a:t>Que l'on n'a pas su retenir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89A0C57-C102-4119-8DB6-1869BC5C8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472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679</Words>
  <Application>Microsoft Office PowerPoint</Application>
  <PresentationFormat>Grand écran</PresentationFormat>
  <Paragraphs>83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Baskerville Old Face</vt:lpstr>
      <vt:lpstr>Calibri</vt:lpstr>
      <vt:lpstr>Calibri Light</vt:lpstr>
      <vt:lpstr>Lucida Sans</vt:lpstr>
      <vt:lpstr>Trebuchet MS</vt:lpstr>
      <vt:lpstr>Wingdings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Turc</dc:creator>
  <cp:lastModifiedBy>Laurence Turc</cp:lastModifiedBy>
  <cp:revision>17</cp:revision>
  <dcterms:created xsi:type="dcterms:W3CDTF">2018-06-06T19:48:51Z</dcterms:created>
  <dcterms:modified xsi:type="dcterms:W3CDTF">2018-06-13T17:03:32Z</dcterms:modified>
</cp:coreProperties>
</file>